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sldIdLst>
    <p:sldId id="274" r:id="rId2"/>
    <p:sldId id="303" r:id="rId3"/>
    <p:sldId id="302" r:id="rId4"/>
    <p:sldId id="276" r:id="rId5"/>
    <p:sldId id="283" r:id="rId6"/>
    <p:sldId id="269" r:id="rId7"/>
    <p:sldId id="278" r:id="rId8"/>
    <p:sldId id="282" r:id="rId9"/>
    <p:sldId id="260" r:id="rId10"/>
    <p:sldId id="262" r:id="rId11"/>
    <p:sldId id="263" r:id="rId12"/>
    <p:sldId id="304" r:id="rId13"/>
    <p:sldId id="292" r:id="rId14"/>
    <p:sldId id="264" r:id="rId15"/>
    <p:sldId id="267" r:id="rId16"/>
    <p:sldId id="268" r:id="rId17"/>
    <p:sldId id="297" r:id="rId18"/>
    <p:sldId id="271" r:id="rId19"/>
    <p:sldId id="298" r:id="rId20"/>
    <p:sldId id="293" r:id="rId21"/>
    <p:sldId id="277" r:id="rId22"/>
    <p:sldId id="270" r:id="rId23"/>
    <p:sldId id="285" r:id="rId24"/>
    <p:sldId id="280" r:id="rId25"/>
    <p:sldId id="289" r:id="rId26"/>
    <p:sldId id="290" r:id="rId27"/>
    <p:sldId id="305" r:id="rId28"/>
    <p:sldId id="307" r:id="rId29"/>
    <p:sldId id="281" r:id="rId30"/>
    <p:sldId id="291" r:id="rId31"/>
    <p:sldId id="294" r:id="rId32"/>
    <p:sldId id="27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4" autoAdjust="0"/>
    <p:restoredTop sz="94591" autoAdjust="0"/>
  </p:normalViewPr>
  <p:slideViewPr>
    <p:cSldViewPr>
      <p:cViewPr varScale="1">
        <p:scale>
          <a:sx n="112" d="100"/>
          <a:sy n="112" d="100"/>
        </p:scale>
        <p:origin x="18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3217AC-69F0-4C14-93C7-5A8359F49FD7}" type="datetimeFigureOut">
              <a:rPr lang="en-GB" smtClean="0"/>
              <a:t>14/08/2017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3BF22-B105-4B2C-B43C-868602229B10}" type="slidenum">
              <a:rPr lang="en-GB" smtClean="0"/>
              <a:t>‹#›</a:t>
            </a:fld>
            <a:endParaRPr lang="en-GB"/>
          </a:p>
        </p:txBody>
      </p:sp>
    </p:spTree>
    <p:extLst>
      <p:ext uri="{BB962C8B-B14F-4D97-AF65-F5344CB8AC3E}">
        <p14:creationId xmlns:p14="http://schemas.microsoft.com/office/powerpoint/2010/main" val="2470137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387440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E019544-F2FB-4C78-9292-F2A0BA046EC0}" type="datetimeFigureOut">
              <a:rPr lang="en-GB" smtClean="0"/>
              <a:t>14/08/2017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292971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3535597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050063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2438553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2773609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12408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230294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271895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53776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191140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19544-F2FB-4C78-9292-F2A0BA046EC0}" type="datetimeFigureOut">
              <a:rPr lang="en-GB" smtClean="0"/>
              <a:t>14/08/2017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325652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19544-F2FB-4C78-9292-F2A0BA046EC0}" type="datetimeFigureOut">
              <a:rPr lang="en-GB" smtClean="0"/>
              <a:t>14/08/2017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415590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307387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94507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BE019544-F2FB-4C78-9292-F2A0BA046EC0}" type="datetimeFigureOut">
              <a:rPr lang="en-GB" smtClean="0"/>
              <a:t>14/08/2017</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176356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E019544-F2FB-4C78-9292-F2A0BA046EC0}" type="datetimeFigureOut">
              <a:rPr lang="en-GB" smtClean="0"/>
              <a:t>14/08/2017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19B40B-57FD-46F8-9D25-1AAFD95A9BDA}" type="slidenum">
              <a:rPr lang="en-GB" smtClean="0"/>
              <a:t>‹#›</a:t>
            </a:fld>
            <a:endParaRPr lang="en-GB"/>
          </a:p>
        </p:txBody>
      </p:sp>
    </p:spTree>
    <p:extLst>
      <p:ext uri="{BB962C8B-B14F-4D97-AF65-F5344CB8AC3E}">
        <p14:creationId xmlns:p14="http://schemas.microsoft.com/office/powerpoint/2010/main" val="1622346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E019544-F2FB-4C78-9292-F2A0BA046EC0}" type="datetimeFigureOut">
              <a:rPr lang="en-GB" smtClean="0"/>
              <a:t>14/08/2017</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519B40B-57FD-46F8-9D25-1AAFD95A9BDA}" type="slidenum">
              <a:rPr lang="en-GB" smtClean="0"/>
              <a:t>‹#›</a:t>
            </a:fld>
            <a:endParaRPr lang="en-GB"/>
          </a:p>
        </p:txBody>
      </p:sp>
    </p:spTree>
    <p:extLst>
      <p:ext uri="{BB962C8B-B14F-4D97-AF65-F5344CB8AC3E}">
        <p14:creationId xmlns:p14="http://schemas.microsoft.com/office/powerpoint/2010/main" val="148627132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King_of_Scotland" TargetMode="External"/><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hyperlink" Target="https://en.wikipedia.org/wiki/Macbeth_(charact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flavorwire.com/265847/10-of-the-most-powerful-female-characters-in-literature/5" TargetMode="Externa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Macbeth_(opera)" TargetMode="External"/><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hyperlink" Target="https://en.wikipedia.org/wiki/The_Scottish_Pla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ontgomeryschoolsmd.org/uploadedFiles/schools/clarksburghs/news/10th-Grade-English-Summer--2013-The-Voice-from-the-Wall.pdf" TargetMode="Externa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qz.com/564650/oscar-pistorius-is-convicted-of-murder-in-a-tragedy-of-shakespearean-proportions" TargetMode="Externa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51" y="300278"/>
            <a:ext cx="7055380" cy="1400530"/>
          </a:xfrm>
        </p:spPr>
        <p:txBody>
          <a:bodyPr/>
          <a:lstStyle/>
          <a:p>
            <a:pPr algn="ctr"/>
            <a:r>
              <a:rPr lang="en-AU" sz="3600" dirty="0" smtClean="0"/>
              <a:t>Texts </a:t>
            </a:r>
            <a:r>
              <a:rPr lang="en-AU" sz="3600" dirty="0"/>
              <a:t>related to the </a:t>
            </a:r>
            <a:r>
              <a:rPr lang="en-AU" sz="3600" dirty="0" smtClean="0"/>
              <a:t>themes and ideas </a:t>
            </a:r>
            <a:r>
              <a:rPr lang="en-AU" sz="3600" dirty="0"/>
              <a:t>in Macbeth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556792"/>
            <a:ext cx="7146405" cy="4938960"/>
          </a:xfrm>
        </p:spPr>
      </p:pic>
    </p:spTree>
    <p:extLst>
      <p:ext uri="{BB962C8B-B14F-4D97-AF65-F5344CB8AC3E}">
        <p14:creationId xmlns:p14="http://schemas.microsoft.com/office/powerpoint/2010/main" val="1117010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055380" cy="1400530"/>
          </a:xfrm>
        </p:spPr>
        <p:txBody>
          <a:bodyPr/>
          <a:lstStyle/>
          <a:p>
            <a:r>
              <a:rPr lang="en-GB" dirty="0"/>
              <a:t>Theme - Kingship</a:t>
            </a:r>
          </a:p>
        </p:txBody>
      </p:sp>
      <p:cxnSp>
        <p:nvCxnSpPr>
          <p:cNvPr id="5" name="Straight Arrow Connector 4"/>
          <p:cNvCxnSpPr/>
          <p:nvPr/>
        </p:nvCxnSpPr>
        <p:spPr>
          <a:xfrm>
            <a:off x="4716016" y="5445224"/>
            <a:ext cx="936104" cy="500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89582" y="898416"/>
            <a:ext cx="8672148" cy="2810247"/>
          </a:xfrm>
          <a:prstGeom prst="rect">
            <a:avLst/>
          </a:prstGeom>
        </p:spPr>
      </p:pic>
      <p:pic>
        <p:nvPicPr>
          <p:cNvPr id="6" name="Picture 5"/>
          <p:cNvPicPr>
            <a:picLocks noChangeAspect="1"/>
          </p:cNvPicPr>
          <p:nvPr/>
        </p:nvPicPr>
        <p:blipFill>
          <a:blip r:embed="rId3"/>
          <a:stretch>
            <a:fillRect/>
          </a:stretch>
        </p:blipFill>
        <p:spPr>
          <a:xfrm>
            <a:off x="289582" y="3708663"/>
            <a:ext cx="8783736" cy="2917610"/>
          </a:xfrm>
          <a:prstGeom prst="rect">
            <a:avLst/>
          </a:prstGeom>
        </p:spPr>
      </p:pic>
    </p:spTree>
    <p:extLst>
      <p:ext uri="{BB962C8B-B14F-4D97-AF65-F5344CB8AC3E}">
        <p14:creationId xmlns:p14="http://schemas.microsoft.com/office/powerpoint/2010/main" val="1073714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THEME – THE NATURAL ORDER</a:t>
            </a:r>
            <a:endParaRPr lang="en-GB" dirty="0"/>
          </a:p>
        </p:txBody>
      </p:sp>
      <p:sp>
        <p:nvSpPr>
          <p:cNvPr id="3" name="Content Placeholder 2"/>
          <p:cNvSpPr>
            <a:spLocks noGrp="1"/>
          </p:cNvSpPr>
          <p:nvPr>
            <p:ph idx="1"/>
          </p:nvPr>
        </p:nvSpPr>
        <p:spPr>
          <a:xfrm>
            <a:off x="411809" y="1812382"/>
            <a:ext cx="2303404" cy="4195481"/>
          </a:xfrm>
        </p:spPr>
        <p:txBody>
          <a:bodyPr>
            <a:normAutofit lnSpcReduction="10000"/>
          </a:bodyPr>
          <a:lstStyle/>
          <a:p>
            <a:pPr marL="0" indent="0">
              <a:buNone/>
            </a:pPr>
            <a:r>
              <a:rPr lang="en-GB" dirty="0" smtClean="0"/>
              <a:t>People in Shakespeare’s day believed in what they called The Great Chain of Being, with God at the top, the Angels just below him, and then everything in the Earthly realm below them, in order of importance.</a:t>
            </a:r>
          </a:p>
          <a:p>
            <a:endParaRPr lang="en-GB" dirty="0" smtClean="0"/>
          </a:p>
          <a:p>
            <a:endParaRPr lang="en-GB" dirty="0" smtClean="0"/>
          </a:p>
        </p:txBody>
      </p:sp>
      <p:pic>
        <p:nvPicPr>
          <p:cNvPr id="5" name="Picture 4"/>
          <p:cNvPicPr>
            <a:picLocks noChangeAspect="1"/>
          </p:cNvPicPr>
          <p:nvPr/>
        </p:nvPicPr>
        <p:blipFill>
          <a:blip r:embed="rId2"/>
          <a:stretch>
            <a:fillRect/>
          </a:stretch>
        </p:blipFill>
        <p:spPr>
          <a:xfrm>
            <a:off x="2788114" y="1788288"/>
            <a:ext cx="6191250" cy="4219575"/>
          </a:xfrm>
          <a:prstGeom prst="rect">
            <a:avLst/>
          </a:prstGeom>
        </p:spPr>
      </p:pic>
    </p:spTree>
    <p:extLst>
      <p:ext uri="{BB962C8B-B14F-4D97-AF65-F5344CB8AC3E}">
        <p14:creationId xmlns:p14="http://schemas.microsoft.com/office/powerpoint/2010/main" val="3154466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700808"/>
            <a:ext cx="3960440" cy="3970318"/>
          </a:xfrm>
          <a:prstGeom prst="rect">
            <a:avLst/>
          </a:prstGeom>
        </p:spPr>
        <p:txBody>
          <a:bodyPr wrap="square">
            <a:spAutoFit/>
          </a:bodyPr>
          <a:lstStyle/>
          <a:p>
            <a:r>
              <a:rPr lang="en-AU" dirty="0"/>
              <a:t>After King Duncan is murdered by Macbeth, we </a:t>
            </a:r>
            <a:r>
              <a:rPr lang="en-AU" dirty="0" smtClean="0"/>
              <a:t>learn "</a:t>
            </a:r>
            <a:r>
              <a:rPr lang="en-AU" dirty="0"/>
              <a:t>unnatural" things have been going on. Even though it's the middle of the day, the "dark night strangles the traveling lamp," </a:t>
            </a:r>
            <a:r>
              <a:rPr lang="en-AU" dirty="0" smtClean="0"/>
              <a:t>i.e</a:t>
            </a:r>
            <a:r>
              <a:rPr lang="en-AU" dirty="0"/>
              <a:t>. an eclipse (2.4.9). </a:t>
            </a:r>
            <a:endParaRPr lang="en-AU" dirty="0" smtClean="0"/>
          </a:p>
          <a:p>
            <a:endParaRPr lang="en-AU" dirty="0"/>
          </a:p>
          <a:p>
            <a:r>
              <a:rPr lang="en-AU" dirty="0" smtClean="0"/>
              <a:t>And </a:t>
            </a:r>
            <a:r>
              <a:rPr lang="en-AU" dirty="0"/>
              <a:t>that's not all. We also learn that an owl was seen killing a falcon and Duncan's horses went wild and began eating each other (2.4.13-24). Clearly, nature </a:t>
            </a:r>
            <a:r>
              <a:rPr lang="en-AU" dirty="0" smtClean="0"/>
              <a:t>has been disturbed</a:t>
            </a:r>
            <a:endParaRPr lang="en-AU" dirty="0"/>
          </a:p>
        </p:txBody>
      </p:sp>
      <p:sp>
        <p:nvSpPr>
          <p:cNvPr id="4" name="Rectangle 3"/>
          <p:cNvSpPr/>
          <p:nvPr/>
        </p:nvSpPr>
        <p:spPr>
          <a:xfrm>
            <a:off x="619795" y="527982"/>
            <a:ext cx="7468711" cy="646331"/>
          </a:xfrm>
          <a:prstGeom prst="rect">
            <a:avLst/>
          </a:prstGeom>
        </p:spPr>
        <p:txBody>
          <a:bodyPr wrap="none">
            <a:spAutoFit/>
          </a:bodyPr>
          <a:lstStyle/>
          <a:p>
            <a:r>
              <a:rPr lang="en-AU" sz="3600" dirty="0" smtClean="0"/>
              <a:t>DISTURBING THE NATURAL ORDER</a:t>
            </a:r>
            <a:endParaRPr lang="en-AU" sz="3600" dirty="0"/>
          </a:p>
        </p:txBody>
      </p:sp>
      <p:pic>
        <p:nvPicPr>
          <p:cNvPr id="5" name="Picture 4"/>
          <p:cNvPicPr>
            <a:picLocks noChangeAspect="1"/>
          </p:cNvPicPr>
          <p:nvPr/>
        </p:nvPicPr>
        <p:blipFill>
          <a:blip r:embed="rId2"/>
          <a:stretch>
            <a:fillRect/>
          </a:stretch>
        </p:blipFill>
        <p:spPr>
          <a:xfrm>
            <a:off x="4354151" y="2060848"/>
            <a:ext cx="4528578" cy="3083783"/>
          </a:xfrm>
          <a:prstGeom prst="rect">
            <a:avLst/>
          </a:prstGeom>
        </p:spPr>
      </p:pic>
    </p:spTree>
    <p:extLst>
      <p:ext uri="{BB962C8B-B14F-4D97-AF65-F5344CB8AC3E}">
        <p14:creationId xmlns:p14="http://schemas.microsoft.com/office/powerpoint/2010/main" val="189972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471666" cy="1248090"/>
          </a:xfrm>
        </p:spPr>
        <p:txBody>
          <a:bodyPr/>
          <a:lstStyle/>
          <a:p>
            <a:r>
              <a:rPr lang="en-GB" dirty="0" smtClean="0"/>
              <a:t>THEME – THE NATURAL ORDER - Moby Dick</a:t>
            </a:r>
            <a:endParaRPr lang="en-GB" dirty="0"/>
          </a:p>
        </p:txBody>
      </p:sp>
      <p:sp>
        <p:nvSpPr>
          <p:cNvPr id="3" name="Content Placeholder 2"/>
          <p:cNvSpPr>
            <a:spLocks noGrp="1"/>
          </p:cNvSpPr>
          <p:nvPr>
            <p:ph idx="1"/>
          </p:nvPr>
        </p:nvSpPr>
        <p:spPr>
          <a:xfrm>
            <a:off x="828436" y="1700808"/>
            <a:ext cx="7992036" cy="4195481"/>
          </a:xfrm>
        </p:spPr>
        <p:txBody>
          <a:bodyPr>
            <a:normAutofit/>
          </a:bodyPr>
          <a:lstStyle/>
          <a:p>
            <a:pPr>
              <a:lnSpc>
                <a:spcPct val="107000"/>
              </a:lnSpc>
              <a:spcAft>
                <a:spcPts val="800"/>
              </a:spcAft>
            </a:pPr>
            <a:r>
              <a:rPr lang="en-AU" dirty="0">
                <a:latin typeface="Calibri" panose="020F0502020204030204" pitchFamily="34" charset="0"/>
                <a:ea typeface="Calibri" panose="020F0502020204030204" pitchFamily="34" charset="0"/>
                <a:cs typeface="Times New Roman" panose="02020603050405020304" pitchFamily="18" charset="0"/>
              </a:rPr>
              <a:t>Melville's Great American Novel draws on both Biblical and Shakespearean myths. Captain Ahab is "a grand, ungodly, god-like man … above the common" whose pursuit of the great white whale is a fable about obsession and over-reaching. Just as Macbeth </a:t>
            </a:r>
            <a:r>
              <a:rPr lang="en-AU" dirty="0" smtClean="0">
                <a:latin typeface="Calibri" panose="020F0502020204030204" pitchFamily="34" charset="0"/>
                <a:ea typeface="Calibri" panose="020F0502020204030204" pitchFamily="34" charset="0"/>
                <a:cs typeface="Times New Roman" panose="02020603050405020304" pitchFamily="18" charset="0"/>
              </a:rPr>
              <a:t>subverts </a:t>
            </a:r>
            <a:r>
              <a:rPr lang="en-AU" dirty="0">
                <a:latin typeface="Calibri" panose="020F0502020204030204" pitchFamily="34" charset="0"/>
                <a:ea typeface="Calibri" panose="020F0502020204030204" pitchFamily="34" charset="0"/>
                <a:cs typeface="Times New Roman" panose="02020603050405020304" pitchFamily="18" charset="0"/>
              </a:rPr>
              <a:t>the natural order of things, Ahab takes on Nature in his determination to kill his prey – and his hubristic quest is doomed from the start.</a:t>
            </a:r>
          </a:p>
          <a:p>
            <a:endParaRPr lang="en-GB" dirty="0" smtClean="0"/>
          </a:p>
        </p:txBody>
      </p:sp>
      <p:pic>
        <p:nvPicPr>
          <p:cNvPr id="5" name="Picture 4"/>
          <p:cNvPicPr>
            <a:picLocks noChangeAspect="1"/>
          </p:cNvPicPr>
          <p:nvPr/>
        </p:nvPicPr>
        <p:blipFill>
          <a:blip r:embed="rId2"/>
          <a:stretch>
            <a:fillRect/>
          </a:stretch>
        </p:blipFill>
        <p:spPr>
          <a:xfrm>
            <a:off x="1979712" y="3972239"/>
            <a:ext cx="5295900" cy="1924050"/>
          </a:xfrm>
          <a:prstGeom prst="rect">
            <a:avLst/>
          </a:prstGeom>
        </p:spPr>
      </p:pic>
    </p:spTree>
    <p:extLst>
      <p:ext uri="{BB962C8B-B14F-4D97-AF65-F5344CB8AC3E}">
        <p14:creationId xmlns:p14="http://schemas.microsoft.com/office/powerpoint/2010/main" val="305958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THEME – THE NATURAL ORDER</a:t>
            </a:r>
          </a:p>
        </p:txBody>
      </p:sp>
      <p:pic>
        <p:nvPicPr>
          <p:cNvPr id="6" name="Content Placeholder 5"/>
          <p:cNvPicPr>
            <a:picLocks noGrp="1" noChangeAspect="1"/>
          </p:cNvPicPr>
          <p:nvPr>
            <p:ph idx="1"/>
          </p:nvPr>
        </p:nvPicPr>
        <p:blipFill>
          <a:blip r:embed="rId2"/>
          <a:stretch>
            <a:fillRect/>
          </a:stretch>
        </p:blipFill>
        <p:spPr>
          <a:xfrm>
            <a:off x="1010216" y="2052638"/>
            <a:ext cx="6345693" cy="4195762"/>
          </a:xfrm>
          <a:prstGeom prst="rect">
            <a:avLst/>
          </a:prstGeom>
        </p:spPr>
      </p:pic>
    </p:spTree>
    <p:extLst>
      <p:ext uri="{BB962C8B-B14F-4D97-AF65-F5344CB8AC3E}">
        <p14:creationId xmlns:p14="http://schemas.microsoft.com/office/powerpoint/2010/main" val="2475787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THEME – THE SUPERNATURAL/WITCHES!</a:t>
            </a:r>
            <a:endParaRPr lang="en-GB" dirty="0"/>
          </a:p>
        </p:txBody>
      </p:sp>
      <p:sp>
        <p:nvSpPr>
          <p:cNvPr id="3" name="Content Placeholder 2"/>
          <p:cNvSpPr>
            <a:spLocks noGrp="1"/>
          </p:cNvSpPr>
          <p:nvPr>
            <p:ph idx="1"/>
          </p:nvPr>
        </p:nvSpPr>
        <p:spPr>
          <a:xfrm>
            <a:off x="249202" y="2027611"/>
            <a:ext cx="6711654" cy="4195481"/>
          </a:xfrm>
        </p:spPr>
        <p:txBody>
          <a:bodyPr/>
          <a:lstStyle/>
          <a:p>
            <a:r>
              <a:rPr lang="en-GB" dirty="0" smtClean="0"/>
              <a:t>James the </a:t>
            </a:r>
            <a:r>
              <a:rPr lang="en-GB" dirty="0" err="1" smtClean="0"/>
              <a:t>Ist</a:t>
            </a:r>
            <a:r>
              <a:rPr lang="en-GB" dirty="0" smtClean="0"/>
              <a:t> had a fascination with witches. He even wrote a book about them.</a:t>
            </a:r>
          </a:p>
          <a:p>
            <a:r>
              <a:rPr lang="en-GB" dirty="0" smtClean="0"/>
              <a:t>Therefore, it’s not surprising that the play, partially written to appeal to and flatter the King, opens with the witches.</a:t>
            </a:r>
          </a:p>
          <a:p>
            <a:r>
              <a:rPr lang="en-GB" dirty="0" smtClean="0"/>
              <a:t>From the beginning, the witches</a:t>
            </a:r>
          </a:p>
          <a:p>
            <a:pPr marL="114300" indent="0">
              <a:buNone/>
            </a:pPr>
            <a:r>
              <a:rPr lang="en-GB" dirty="0"/>
              <a:t> </a:t>
            </a:r>
            <a:r>
              <a:rPr lang="en-GB" dirty="0" smtClean="0"/>
              <a:t>  are called out as unnatural – they</a:t>
            </a:r>
          </a:p>
          <a:p>
            <a:pPr marL="114300" indent="0">
              <a:buNone/>
            </a:pPr>
            <a:r>
              <a:rPr lang="en-GB" dirty="0" smtClean="0"/>
              <a:t>   have beards!</a:t>
            </a:r>
          </a:p>
          <a:p>
            <a:endParaRPr lang="en-GB" dirty="0"/>
          </a:p>
        </p:txBody>
      </p:sp>
      <p:sp>
        <p:nvSpPr>
          <p:cNvPr id="4" name="AutoShape 2" descr="BURN HER!. If she weighs the same as a duck then she floats i water which means she is made of wood which means she can be burned which means shes a wi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BURN HER!. If she weighs the same as a duck then she floats i water which means she is made of wood which means she can be burned which means shes a witc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http://static.fjcdn.com/pictures/BURN+HER+.+If+she+weighs+the+same+as+a+duck_31465e_342228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static.fjcdn.com/pictures/BURN+HER+.+If+she+weighs+the+same+as+a+duck_31465e_3422282.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3935951"/>
            <a:ext cx="3049521" cy="2287141"/>
          </a:xfrm>
          <a:prstGeom prst="rect">
            <a:avLst/>
          </a:prstGeom>
        </p:spPr>
      </p:pic>
    </p:spTree>
    <p:extLst>
      <p:ext uri="{BB962C8B-B14F-4D97-AF65-F5344CB8AC3E}">
        <p14:creationId xmlns:p14="http://schemas.microsoft.com/office/powerpoint/2010/main" val="2013392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THEME – THE SUPERNATURAL</a:t>
            </a:r>
          </a:p>
        </p:txBody>
      </p:sp>
      <p:pic>
        <p:nvPicPr>
          <p:cNvPr id="7" name="Content Placeholder 6"/>
          <p:cNvPicPr>
            <a:picLocks noGrp="1" noChangeAspect="1"/>
          </p:cNvPicPr>
          <p:nvPr>
            <p:ph idx="1"/>
          </p:nvPr>
        </p:nvPicPr>
        <p:blipFill>
          <a:blip r:embed="rId2"/>
          <a:stretch>
            <a:fillRect/>
          </a:stretch>
        </p:blipFill>
        <p:spPr>
          <a:xfrm>
            <a:off x="827088" y="2060394"/>
            <a:ext cx="6711950" cy="4180249"/>
          </a:xfrm>
          <a:prstGeom prst="rect">
            <a:avLst/>
          </a:prstGeom>
        </p:spPr>
      </p:pic>
      <p:cxnSp>
        <p:nvCxnSpPr>
          <p:cNvPr id="5" name="Straight Arrow Connector 4"/>
          <p:cNvCxnSpPr/>
          <p:nvPr/>
        </p:nvCxnSpPr>
        <p:spPr>
          <a:xfrm>
            <a:off x="5292080" y="5695630"/>
            <a:ext cx="288032" cy="500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605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1415" y="1700808"/>
            <a:ext cx="4621169" cy="3926164"/>
          </a:xfrm>
          <a:prstGeom prst="rect">
            <a:avLst/>
          </a:prstGeom>
        </p:spPr>
      </p:pic>
      <p:sp>
        <p:nvSpPr>
          <p:cNvPr id="3" name="Rectangle 2"/>
          <p:cNvSpPr/>
          <p:nvPr/>
        </p:nvSpPr>
        <p:spPr>
          <a:xfrm>
            <a:off x="539552" y="315813"/>
            <a:ext cx="7776864" cy="738664"/>
          </a:xfrm>
          <a:prstGeom prst="rect">
            <a:avLst/>
          </a:prstGeom>
        </p:spPr>
        <p:txBody>
          <a:bodyPr wrap="square">
            <a:spAutoFit/>
          </a:bodyPr>
          <a:lstStyle/>
          <a:p>
            <a:pPr lvl="0"/>
            <a:r>
              <a:rPr lang="en-GB" sz="4200" dirty="0">
                <a:solidFill>
                  <a:srgbClr val="EBEBEB"/>
                </a:solidFill>
              </a:rPr>
              <a:t>THEME – </a:t>
            </a:r>
            <a:r>
              <a:rPr lang="en-GB" sz="4200" dirty="0" smtClean="0">
                <a:solidFill>
                  <a:srgbClr val="EBEBEB"/>
                </a:solidFill>
              </a:rPr>
              <a:t>FATE AND DESTINY</a:t>
            </a:r>
            <a:endParaRPr lang="en-AU" dirty="0">
              <a:solidFill>
                <a:prstClr val="white"/>
              </a:solidFill>
            </a:endParaRPr>
          </a:p>
        </p:txBody>
      </p:sp>
    </p:spTree>
    <p:extLst>
      <p:ext uri="{BB962C8B-B14F-4D97-AF65-F5344CB8AC3E}">
        <p14:creationId xmlns:p14="http://schemas.microsoft.com/office/powerpoint/2010/main" val="101963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THEME - GENDER</a:t>
            </a:r>
            <a:endParaRPr lang="en-GB" dirty="0"/>
          </a:p>
        </p:txBody>
      </p:sp>
      <p:sp>
        <p:nvSpPr>
          <p:cNvPr id="3" name="Content Placeholder 2"/>
          <p:cNvSpPr>
            <a:spLocks noGrp="1"/>
          </p:cNvSpPr>
          <p:nvPr>
            <p:ph idx="1"/>
          </p:nvPr>
        </p:nvSpPr>
        <p:spPr>
          <a:xfrm>
            <a:off x="683568" y="1340768"/>
            <a:ext cx="7632848" cy="1944216"/>
          </a:xfrm>
        </p:spPr>
        <p:txBody>
          <a:bodyPr>
            <a:normAutofit/>
          </a:bodyPr>
          <a:lstStyle/>
          <a:p>
            <a:r>
              <a:rPr lang="en-GB" dirty="0" smtClean="0"/>
              <a:t>The gender politics behind this story is quite interesting. In the beginning, it seems as if Lady Macbeth is the one that wears the trousers in this relationship. </a:t>
            </a:r>
          </a:p>
        </p:txBody>
      </p:sp>
      <p:pic>
        <p:nvPicPr>
          <p:cNvPr id="5" name="Picture 4"/>
          <p:cNvPicPr>
            <a:picLocks noChangeAspect="1"/>
          </p:cNvPicPr>
          <p:nvPr/>
        </p:nvPicPr>
        <p:blipFill>
          <a:blip r:embed="rId2"/>
          <a:stretch>
            <a:fillRect/>
          </a:stretch>
        </p:blipFill>
        <p:spPr>
          <a:xfrm>
            <a:off x="827584" y="2564904"/>
            <a:ext cx="7276884" cy="4176464"/>
          </a:xfrm>
          <a:prstGeom prst="rect">
            <a:avLst/>
          </a:prstGeom>
        </p:spPr>
      </p:pic>
    </p:spTree>
    <p:extLst>
      <p:ext uri="{BB962C8B-B14F-4D97-AF65-F5344CB8AC3E}">
        <p14:creationId xmlns:p14="http://schemas.microsoft.com/office/powerpoint/2010/main" val="552040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648" y="315813"/>
            <a:ext cx="6912768" cy="738664"/>
          </a:xfrm>
          <a:prstGeom prst="rect">
            <a:avLst/>
          </a:prstGeom>
        </p:spPr>
        <p:txBody>
          <a:bodyPr wrap="square">
            <a:spAutoFit/>
          </a:bodyPr>
          <a:lstStyle/>
          <a:p>
            <a:pPr lvl="0"/>
            <a:r>
              <a:rPr lang="en-GB" sz="4200" dirty="0">
                <a:solidFill>
                  <a:srgbClr val="EBEBEB"/>
                </a:solidFill>
              </a:rPr>
              <a:t>THEME – </a:t>
            </a:r>
            <a:r>
              <a:rPr lang="en-GB" sz="4200" dirty="0" smtClean="0">
                <a:solidFill>
                  <a:srgbClr val="EBEBEB"/>
                </a:solidFill>
              </a:rPr>
              <a:t>GENDER</a:t>
            </a:r>
            <a:endParaRPr lang="en-AU" dirty="0">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348880"/>
            <a:ext cx="7092280" cy="3989408"/>
          </a:xfrm>
          <a:prstGeom prst="rect">
            <a:avLst/>
          </a:prstGeom>
        </p:spPr>
      </p:pic>
      <p:sp>
        <p:nvSpPr>
          <p:cNvPr id="6" name="Rectangle 5"/>
          <p:cNvSpPr/>
          <p:nvPr/>
        </p:nvSpPr>
        <p:spPr>
          <a:xfrm>
            <a:off x="3301154" y="1353704"/>
            <a:ext cx="2145139" cy="769441"/>
          </a:xfrm>
          <a:prstGeom prst="rect">
            <a:avLst/>
          </a:prstGeom>
        </p:spPr>
        <p:txBody>
          <a:bodyPr wrap="none">
            <a:spAutoFit/>
          </a:bodyPr>
          <a:lstStyle/>
          <a:p>
            <a:r>
              <a:rPr lang="en-AU" sz="4400" b="1" dirty="0" smtClean="0"/>
              <a:t>MEDEA</a:t>
            </a:r>
            <a:endParaRPr lang="en-AU" sz="4400" b="1" dirty="0"/>
          </a:p>
        </p:txBody>
      </p:sp>
    </p:spTree>
    <p:extLst>
      <p:ext uri="{BB962C8B-B14F-4D97-AF65-F5344CB8AC3E}">
        <p14:creationId xmlns:p14="http://schemas.microsoft.com/office/powerpoint/2010/main" val="203081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843"/>
            <a:ext cx="3960440" cy="5078313"/>
          </a:xfrm>
          <a:prstGeom prst="rect">
            <a:avLst/>
          </a:prstGeom>
        </p:spPr>
        <p:txBody>
          <a:bodyPr wrap="square">
            <a:spAutoFit/>
          </a:bodyPr>
          <a:lstStyle/>
          <a:p>
            <a:r>
              <a:rPr lang="en-AU" dirty="0"/>
              <a:t>A brave Scottish general named </a:t>
            </a:r>
            <a:r>
              <a:rPr lang="en-AU" dirty="0">
                <a:hlinkClick r:id="rId2" tooltip="Macbeth (character)"/>
              </a:rPr>
              <a:t>Macbeth</a:t>
            </a:r>
            <a:r>
              <a:rPr lang="en-AU" dirty="0"/>
              <a:t> receives a prophecy from a trio of witches that one day he will become </a:t>
            </a:r>
            <a:r>
              <a:rPr lang="en-AU" dirty="0">
                <a:hlinkClick r:id="rId3" tooltip="King of Scotland"/>
              </a:rPr>
              <a:t>King of Scotland</a:t>
            </a:r>
            <a:r>
              <a:rPr lang="en-AU" dirty="0"/>
              <a:t>. Consumed by ambition and spurred to action by his wife, Macbeth murders King Duncan and takes the Scottish throne for himself. He is then wracked with guilt and paranoia. Forced to commit more and more murders to protect himself from enmity and suspicion, he soon becomes a tyrannical ruler. The bloodbath and consequent civil war swiftly take Macbeth and Lady Macbeth into the realms of madness and death.</a:t>
            </a:r>
          </a:p>
        </p:txBody>
      </p:sp>
      <p:pic>
        <p:nvPicPr>
          <p:cNvPr id="4" name="Picture 3"/>
          <p:cNvPicPr>
            <a:picLocks noChangeAspect="1"/>
          </p:cNvPicPr>
          <p:nvPr/>
        </p:nvPicPr>
        <p:blipFill>
          <a:blip r:embed="rId4"/>
          <a:stretch>
            <a:fillRect/>
          </a:stretch>
        </p:blipFill>
        <p:spPr>
          <a:xfrm>
            <a:off x="4499247" y="1166843"/>
            <a:ext cx="3817927" cy="4710429"/>
          </a:xfrm>
          <a:prstGeom prst="rect">
            <a:avLst/>
          </a:prstGeom>
        </p:spPr>
      </p:pic>
      <p:sp>
        <p:nvSpPr>
          <p:cNvPr id="5" name="TextBox 4"/>
          <p:cNvSpPr txBox="1"/>
          <p:nvPr/>
        </p:nvSpPr>
        <p:spPr>
          <a:xfrm>
            <a:off x="3158626" y="260648"/>
            <a:ext cx="2106667" cy="707886"/>
          </a:xfrm>
          <a:prstGeom prst="rect">
            <a:avLst/>
          </a:prstGeom>
          <a:noFill/>
        </p:spPr>
        <p:txBody>
          <a:bodyPr wrap="none" rtlCol="0">
            <a:spAutoFit/>
          </a:bodyPr>
          <a:lstStyle/>
          <a:p>
            <a:r>
              <a:rPr lang="en-AU" sz="4000" dirty="0" smtClean="0"/>
              <a:t>The Plot</a:t>
            </a:r>
            <a:endParaRPr lang="en-AU" sz="4000" dirty="0"/>
          </a:p>
        </p:txBody>
      </p:sp>
    </p:spTree>
    <p:extLst>
      <p:ext uri="{BB962C8B-B14F-4D97-AF65-F5344CB8AC3E}">
        <p14:creationId xmlns:p14="http://schemas.microsoft.com/office/powerpoint/2010/main" val="3646947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358121"/>
            <a:ext cx="7128792" cy="738664"/>
          </a:xfrm>
          <a:prstGeom prst="rect">
            <a:avLst/>
          </a:prstGeom>
        </p:spPr>
        <p:txBody>
          <a:bodyPr wrap="square">
            <a:spAutoFit/>
          </a:bodyPr>
          <a:lstStyle/>
          <a:p>
            <a:r>
              <a:rPr lang="en-GB" sz="4200" dirty="0">
                <a:solidFill>
                  <a:srgbClr val="EBEBEB"/>
                </a:solidFill>
                <a:ea typeface="+mj-ea"/>
                <a:cs typeface="+mj-cs"/>
              </a:rPr>
              <a:t>THEME – </a:t>
            </a:r>
            <a:r>
              <a:rPr lang="en-GB" sz="4200" dirty="0" smtClean="0">
                <a:solidFill>
                  <a:srgbClr val="EBEBEB"/>
                </a:solidFill>
                <a:ea typeface="+mj-ea"/>
                <a:cs typeface="+mj-cs"/>
              </a:rPr>
              <a:t>AMBITION</a:t>
            </a:r>
            <a:endParaRPr lang="en-AU" dirty="0"/>
          </a:p>
        </p:txBody>
      </p:sp>
      <p:sp>
        <p:nvSpPr>
          <p:cNvPr id="5" name="Rectangle 4"/>
          <p:cNvSpPr/>
          <p:nvPr/>
        </p:nvSpPr>
        <p:spPr>
          <a:xfrm>
            <a:off x="611560" y="2276872"/>
            <a:ext cx="4572000" cy="1754326"/>
          </a:xfrm>
          <a:prstGeom prst="rect">
            <a:avLst/>
          </a:prstGeom>
        </p:spPr>
        <p:txBody>
          <a:bodyPr>
            <a:spAutoFit/>
          </a:bodyPr>
          <a:lstStyle/>
          <a:p>
            <a:r>
              <a:rPr lang="en-AU" dirty="0">
                <a:latin typeface="+mj-lt"/>
                <a:ea typeface="Times New Roman" panose="02020603050405020304" pitchFamily="18" charset="0"/>
              </a:rPr>
              <a:t>Great Expectations deals extensively with the theme of ambition, as young Pip tries to improve himself and his situation.  Pip's brand of ambition would serve as an interesting contrast to Macbeth's.</a:t>
            </a:r>
            <a:r>
              <a:rPr lang="en-AU" dirty="0">
                <a:latin typeface="Times New Roman" panose="02020603050405020304" pitchFamily="18" charset="0"/>
                <a:ea typeface="Times New Roman" panose="02020603050405020304" pitchFamily="18" charset="0"/>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725" y="1988840"/>
            <a:ext cx="2888355" cy="4253182"/>
          </a:xfrm>
          <a:prstGeom prst="rect">
            <a:avLst/>
          </a:prstGeom>
        </p:spPr>
      </p:pic>
    </p:spTree>
    <p:extLst>
      <p:ext uri="{BB962C8B-B14F-4D97-AF65-F5344CB8AC3E}">
        <p14:creationId xmlns:p14="http://schemas.microsoft.com/office/powerpoint/2010/main" val="2414570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5589240"/>
            <a:ext cx="4572000" cy="923330"/>
          </a:xfrm>
          <a:prstGeom prst="rect">
            <a:avLst/>
          </a:prstGeom>
        </p:spPr>
        <p:txBody>
          <a:bodyPr>
            <a:spAutoFit/>
          </a:bodyPr>
          <a:lstStyle/>
          <a:p>
            <a:r>
              <a:rPr lang="en-AU" dirty="0"/>
              <a:t>http://kidfocused.com/lance-armstrongs-tale-is-as-timeless-as-shakespeare/</a:t>
            </a:r>
          </a:p>
        </p:txBody>
      </p:sp>
      <p:pic>
        <p:nvPicPr>
          <p:cNvPr id="6" name="Picture 5"/>
          <p:cNvPicPr>
            <a:picLocks noChangeAspect="1"/>
          </p:cNvPicPr>
          <p:nvPr/>
        </p:nvPicPr>
        <p:blipFill>
          <a:blip r:embed="rId2"/>
          <a:stretch>
            <a:fillRect/>
          </a:stretch>
        </p:blipFill>
        <p:spPr>
          <a:xfrm>
            <a:off x="1259632" y="2563492"/>
            <a:ext cx="6133108" cy="3798137"/>
          </a:xfrm>
          <a:prstGeom prst="rect">
            <a:avLst/>
          </a:prstGeom>
        </p:spPr>
      </p:pic>
      <p:sp>
        <p:nvSpPr>
          <p:cNvPr id="2" name="Rectangle 1"/>
          <p:cNvSpPr/>
          <p:nvPr/>
        </p:nvSpPr>
        <p:spPr>
          <a:xfrm>
            <a:off x="1403648" y="358121"/>
            <a:ext cx="6120680" cy="1384995"/>
          </a:xfrm>
          <a:prstGeom prst="rect">
            <a:avLst/>
          </a:prstGeom>
        </p:spPr>
        <p:txBody>
          <a:bodyPr wrap="square">
            <a:spAutoFit/>
          </a:bodyPr>
          <a:lstStyle/>
          <a:p>
            <a:pPr algn="ctr"/>
            <a:r>
              <a:rPr lang="en-GB" sz="4200" dirty="0" smtClean="0">
                <a:solidFill>
                  <a:srgbClr val="EBEBEB"/>
                </a:solidFill>
                <a:ea typeface="+mj-ea"/>
                <a:cs typeface="+mj-cs"/>
              </a:rPr>
              <a:t>OTHER BOOKS ON THE THEME OF AMBITION</a:t>
            </a:r>
            <a:endParaRPr lang="en-AU" dirty="0"/>
          </a:p>
        </p:txBody>
      </p:sp>
    </p:spTree>
    <p:extLst>
      <p:ext uri="{BB962C8B-B14F-4D97-AF65-F5344CB8AC3E}">
        <p14:creationId xmlns:p14="http://schemas.microsoft.com/office/powerpoint/2010/main" val="3092873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THEME - AMBITION</a:t>
            </a:r>
          </a:p>
        </p:txBody>
      </p:sp>
      <p:pic>
        <p:nvPicPr>
          <p:cNvPr id="6" name="Content Placeholder 5"/>
          <p:cNvPicPr>
            <a:picLocks noGrp="1" noChangeAspect="1"/>
          </p:cNvPicPr>
          <p:nvPr>
            <p:ph idx="1"/>
          </p:nvPr>
        </p:nvPicPr>
        <p:blipFill>
          <a:blip r:embed="rId2"/>
          <a:stretch>
            <a:fillRect/>
          </a:stretch>
        </p:blipFill>
        <p:spPr>
          <a:xfrm>
            <a:off x="1216025" y="1871544"/>
            <a:ext cx="6711950" cy="4070412"/>
          </a:xfrm>
          <a:prstGeom prst="rect">
            <a:avLst/>
          </a:prstGeom>
        </p:spPr>
      </p:pic>
      <p:cxnSp>
        <p:nvCxnSpPr>
          <p:cNvPr id="5" name="Straight Arrow Connector 4"/>
          <p:cNvCxnSpPr/>
          <p:nvPr/>
        </p:nvCxnSpPr>
        <p:spPr>
          <a:xfrm>
            <a:off x="3563888" y="5805264"/>
            <a:ext cx="2016224" cy="391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178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692696"/>
            <a:ext cx="4464496" cy="646331"/>
          </a:xfrm>
          <a:prstGeom prst="rect">
            <a:avLst/>
          </a:prstGeom>
        </p:spPr>
        <p:txBody>
          <a:bodyPr wrap="square">
            <a:spAutoFit/>
          </a:bodyPr>
          <a:lstStyle/>
          <a:p>
            <a:r>
              <a:rPr lang="en-GB" sz="3600" dirty="0"/>
              <a:t>THEME </a:t>
            </a:r>
            <a:r>
              <a:rPr lang="en-GB" sz="3600" dirty="0" smtClean="0"/>
              <a:t>- POWER</a:t>
            </a:r>
            <a:endParaRPr lang="en-AU" sz="3600" dirty="0"/>
          </a:p>
        </p:txBody>
      </p:sp>
      <p:sp>
        <p:nvSpPr>
          <p:cNvPr id="3" name="Rectangle 2"/>
          <p:cNvSpPr/>
          <p:nvPr/>
        </p:nvSpPr>
        <p:spPr>
          <a:xfrm>
            <a:off x="971600" y="1556792"/>
            <a:ext cx="7704856" cy="1446550"/>
          </a:xfrm>
          <a:prstGeom prst="rect">
            <a:avLst/>
          </a:prstGeom>
        </p:spPr>
        <p:txBody>
          <a:bodyPr wrap="square">
            <a:spAutoFit/>
          </a:bodyPr>
          <a:lstStyle/>
          <a:p>
            <a:r>
              <a:rPr lang="en-AU" sz="2400" dirty="0">
                <a:latin typeface="Calibri" panose="020F0502020204030204" pitchFamily="34" charset="0"/>
                <a:ea typeface="Calibri" panose="020F0502020204030204" pitchFamily="34" charset="0"/>
                <a:cs typeface="Times New Roman" panose="02020603050405020304" pitchFamily="18" charset="0"/>
              </a:rPr>
              <a:t>In both, </a:t>
            </a:r>
            <a:r>
              <a:rPr lang="en-AU" sz="4000" dirty="0">
                <a:latin typeface="Calibri" panose="020F0502020204030204" pitchFamily="34" charset="0"/>
                <a:ea typeface="Calibri" panose="020F0502020204030204" pitchFamily="34" charset="0"/>
                <a:cs typeface="Times New Roman" panose="02020603050405020304" pitchFamily="18" charset="0"/>
              </a:rPr>
              <a:t>Lord of the Flies </a:t>
            </a:r>
            <a:r>
              <a:rPr lang="en-AU" sz="2400" dirty="0">
                <a:latin typeface="Calibri" panose="020F0502020204030204" pitchFamily="34" charset="0"/>
                <a:ea typeface="Calibri" panose="020F0502020204030204" pitchFamily="34" charset="0"/>
                <a:cs typeface="Times New Roman" panose="02020603050405020304" pitchFamily="18" charset="0"/>
              </a:rPr>
              <a:t>and Macbeth we see a similarity between how far each leader would be willing to go to have power and to keep the power he's obtained.</a:t>
            </a:r>
            <a:endParaRPr lang="en-AU" sz="2400" dirty="0"/>
          </a:p>
        </p:txBody>
      </p:sp>
      <p:pic>
        <p:nvPicPr>
          <p:cNvPr id="4" name="Picture 3"/>
          <p:cNvPicPr>
            <a:picLocks noChangeAspect="1"/>
          </p:cNvPicPr>
          <p:nvPr/>
        </p:nvPicPr>
        <p:blipFill>
          <a:blip r:embed="rId2"/>
          <a:stretch>
            <a:fillRect/>
          </a:stretch>
        </p:blipFill>
        <p:spPr>
          <a:xfrm>
            <a:off x="1233182" y="3429000"/>
            <a:ext cx="6629400" cy="2009775"/>
          </a:xfrm>
          <a:prstGeom prst="rect">
            <a:avLst/>
          </a:prstGeom>
        </p:spPr>
      </p:pic>
    </p:spTree>
    <p:extLst>
      <p:ext uri="{BB962C8B-B14F-4D97-AF65-F5344CB8AC3E}">
        <p14:creationId xmlns:p14="http://schemas.microsoft.com/office/powerpoint/2010/main" val="1517582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r>
              <a:rPr lang="en-AU" dirty="0"/>
              <a:t>http://flavorwire.com/265847/10-of-the-most-powerful-female-characters-in-literature/3</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185490"/>
            <a:ext cx="6479460" cy="5410349"/>
          </a:xfrm>
          <a:prstGeom prst="rect">
            <a:avLst/>
          </a:prstGeom>
        </p:spPr>
      </p:pic>
      <p:sp>
        <p:nvSpPr>
          <p:cNvPr id="4" name="Rectangle 3"/>
          <p:cNvSpPr/>
          <p:nvPr/>
        </p:nvSpPr>
        <p:spPr>
          <a:xfrm>
            <a:off x="2411760" y="260648"/>
            <a:ext cx="4572000" cy="1384995"/>
          </a:xfrm>
          <a:prstGeom prst="rect">
            <a:avLst/>
          </a:prstGeom>
        </p:spPr>
        <p:txBody>
          <a:bodyPr>
            <a:spAutoFit/>
          </a:bodyPr>
          <a:lstStyle/>
          <a:p>
            <a:pPr algn="ctr"/>
            <a:r>
              <a:rPr lang="en-AU" sz="2800" b="1" dirty="0"/>
              <a:t>10 of the Most Powerful Female Characters in Literature</a:t>
            </a:r>
          </a:p>
        </p:txBody>
      </p:sp>
    </p:spTree>
    <p:extLst>
      <p:ext uri="{BB962C8B-B14F-4D97-AF65-F5344CB8AC3E}">
        <p14:creationId xmlns:p14="http://schemas.microsoft.com/office/powerpoint/2010/main" val="2211104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692696"/>
            <a:ext cx="4464496" cy="646331"/>
          </a:xfrm>
          <a:prstGeom prst="rect">
            <a:avLst/>
          </a:prstGeom>
        </p:spPr>
        <p:txBody>
          <a:bodyPr wrap="square">
            <a:spAutoFit/>
          </a:bodyPr>
          <a:lstStyle/>
          <a:p>
            <a:r>
              <a:rPr lang="en-GB" sz="3600" dirty="0"/>
              <a:t>THEME </a:t>
            </a:r>
            <a:r>
              <a:rPr lang="en-GB" sz="3600" dirty="0" smtClean="0"/>
              <a:t>- GUILT</a:t>
            </a:r>
            <a:endParaRPr lang="en-AU" sz="3600" dirty="0"/>
          </a:p>
        </p:txBody>
      </p:sp>
      <p:sp>
        <p:nvSpPr>
          <p:cNvPr id="5" name="Rectangle 4"/>
          <p:cNvSpPr/>
          <p:nvPr/>
        </p:nvSpPr>
        <p:spPr>
          <a:xfrm>
            <a:off x="611560" y="1700808"/>
            <a:ext cx="7488832" cy="1200329"/>
          </a:xfrm>
          <a:prstGeom prst="rect">
            <a:avLst/>
          </a:prstGeom>
        </p:spPr>
        <p:txBody>
          <a:bodyPr wrap="square">
            <a:spAutoFit/>
          </a:bodyPr>
          <a:lstStyle/>
          <a:p>
            <a:r>
              <a:rPr lang="en-AU" sz="3200" dirty="0">
                <a:latin typeface="Calibri" panose="020F0502020204030204" pitchFamily="34" charset="0"/>
                <a:ea typeface="Calibri" panose="020F0502020204030204" pitchFamily="34" charset="0"/>
                <a:cs typeface="Times New Roman" panose="02020603050405020304" pitchFamily="18" charset="0"/>
              </a:rPr>
              <a:t>Macbeth has an internal conflict just like Holden in </a:t>
            </a:r>
            <a:r>
              <a:rPr lang="en-AU" sz="4000" dirty="0">
                <a:latin typeface="Calibri" panose="020F0502020204030204" pitchFamily="34" charset="0"/>
                <a:ea typeface="Calibri" panose="020F0502020204030204" pitchFamily="34" charset="0"/>
                <a:cs typeface="Times New Roman" panose="02020603050405020304" pitchFamily="18" charset="0"/>
              </a:rPr>
              <a:t>Catcher in the Rye</a:t>
            </a:r>
            <a:r>
              <a:rPr lang="en-AU" sz="3200" dirty="0">
                <a:latin typeface="Calibri" panose="020F0502020204030204" pitchFamily="34" charset="0"/>
                <a:ea typeface="Calibri" panose="020F0502020204030204" pitchFamily="34" charset="0"/>
                <a:cs typeface="Times New Roman" panose="02020603050405020304" pitchFamily="18" charset="0"/>
              </a:rPr>
              <a:t>. </a:t>
            </a:r>
            <a:endParaRPr lang="en-AU" sz="3200" dirty="0"/>
          </a:p>
        </p:txBody>
      </p:sp>
      <p:pic>
        <p:nvPicPr>
          <p:cNvPr id="6" name="Picture 5"/>
          <p:cNvPicPr>
            <a:picLocks noChangeAspect="1"/>
          </p:cNvPicPr>
          <p:nvPr/>
        </p:nvPicPr>
        <p:blipFill>
          <a:blip r:embed="rId2"/>
          <a:stretch>
            <a:fillRect/>
          </a:stretch>
        </p:blipFill>
        <p:spPr>
          <a:xfrm>
            <a:off x="1258658" y="3140968"/>
            <a:ext cx="6868836" cy="2179315"/>
          </a:xfrm>
          <a:prstGeom prst="rect">
            <a:avLst/>
          </a:prstGeom>
        </p:spPr>
      </p:pic>
    </p:spTree>
    <p:extLst>
      <p:ext uri="{BB962C8B-B14F-4D97-AF65-F5344CB8AC3E}">
        <p14:creationId xmlns:p14="http://schemas.microsoft.com/office/powerpoint/2010/main" val="738434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692696"/>
            <a:ext cx="4464496" cy="646331"/>
          </a:xfrm>
          <a:prstGeom prst="rect">
            <a:avLst/>
          </a:prstGeom>
        </p:spPr>
        <p:txBody>
          <a:bodyPr wrap="square">
            <a:spAutoFit/>
          </a:bodyPr>
          <a:lstStyle/>
          <a:p>
            <a:r>
              <a:rPr lang="en-GB" sz="3600" dirty="0"/>
              <a:t>THEME </a:t>
            </a:r>
            <a:r>
              <a:rPr lang="en-GB" sz="3600" dirty="0" smtClean="0"/>
              <a:t>- GUILT</a:t>
            </a:r>
            <a:endParaRPr lang="en-AU" sz="3600" dirty="0"/>
          </a:p>
        </p:txBody>
      </p:sp>
      <p:pic>
        <p:nvPicPr>
          <p:cNvPr id="3" name="Picture 2"/>
          <p:cNvPicPr>
            <a:picLocks noChangeAspect="1"/>
          </p:cNvPicPr>
          <p:nvPr/>
        </p:nvPicPr>
        <p:blipFill>
          <a:blip r:embed="rId2"/>
          <a:stretch>
            <a:fillRect/>
          </a:stretch>
        </p:blipFill>
        <p:spPr>
          <a:xfrm>
            <a:off x="323528" y="2276872"/>
            <a:ext cx="8070770" cy="2756148"/>
          </a:xfrm>
          <a:prstGeom prst="rect">
            <a:avLst/>
          </a:prstGeom>
        </p:spPr>
      </p:pic>
    </p:spTree>
    <p:extLst>
      <p:ext uri="{BB962C8B-B14F-4D97-AF65-F5344CB8AC3E}">
        <p14:creationId xmlns:p14="http://schemas.microsoft.com/office/powerpoint/2010/main" val="1710023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2636912"/>
            <a:ext cx="3709847" cy="2785293"/>
          </a:xfrm>
          <a:prstGeom prst="rect">
            <a:avLst/>
          </a:prstGeom>
        </p:spPr>
      </p:pic>
      <p:sp>
        <p:nvSpPr>
          <p:cNvPr id="2" name="TextBox 1"/>
          <p:cNvSpPr txBox="1"/>
          <p:nvPr/>
        </p:nvSpPr>
        <p:spPr>
          <a:xfrm>
            <a:off x="755576" y="908720"/>
            <a:ext cx="6848350" cy="830997"/>
          </a:xfrm>
          <a:prstGeom prst="rect">
            <a:avLst/>
          </a:prstGeom>
          <a:noFill/>
        </p:spPr>
        <p:txBody>
          <a:bodyPr wrap="none" rtlCol="0">
            <a:spAutoFit/>
          </a:bodyPr>
          <a:lstStyle/>
          <a:p>
            <a:r>
              <a:rPr lang="en-AU" sz="4800" dirty="0" smtClean="0"/>
              <a:t>THEME - PSYCHOLOGY</a:t>
            </a:r>
            <a:endParaRPr lang="en-AU" sz="4800" dirty="0"/>
          </a:p>
        </p:txBody>
      </p:sp>
      <p:sp>
        <p:nvSpPr>
          <p:cNvPr id="3" name="TextBox 2"/>
          <p:cNvSpPr txBox="1"/>
          <p:nvPr/>
        </p:nvSpPr>
        <p:spPr>
          <a:xfrm>
            <a:off x="179512" y="1844824"/>
            <a:ext cx="5400600" cy="5355312"/>
          </a:xfrm>
          <a:prstGeom prst="rect">
            <a:avLst/>
          </a:prstGeom>
          <a:noFill/>
        </p:spPr>
        <p:txBody>
          <a:bodyPr wrap="square" rtlCol="0">
            <a:spAutoFit/>
          </a:bodyPr>
          <a:lstStyle/>
          <a:p>
            <a:r>
              <a:rPr lang="en-AU" dirty="0" smtClean="0"/>
              <a:t>Long before Sigmund Freud introduced the study of psychology, Shakespeare had a clue that it was possible for the mind to be affected by our actions and experiences.</a:t>
            </a:r>
          </a:p>
          <a:p>
            <a:endParaRPr lang="en-AU" dirty="0"/>
          </a:p>
          <a:p>
            <a:r>
              <a:rPr lang="en-AU" dirty="0"/>
              <a:t>In Shakespeare's play </a:t>
            </a:r>
            <a:r>
              <a:rPr lang="en-AU" i="1" dirty="0"/>
              <a:t>Macbeth</a:t>
            </a:r>
            <a:r>
              <a:rPr lang="en-AU" dirty="0"/>
              <a:t>, the characters display many characteristics of mental illness, primarily displayed in Act 5</a:t>
            </a:r>
            <a:r>
              <a:rPr lang="en-AU" dirty="0" smtClean="0"/>
              <a:t>.</a:t>
            </a:r>
          </a:p>
          <a:p>
            <a:endParaRPr lang="en-AU" dirty="0"/>
          </a:p>
          <a:p>
            <a:r>
              <a:rPr lang="en-AU" dirty="0"/>
              <a:t>According to a study done by Stanford University of Medicine, people suffering from obsessive compulsory disorder and depression are more likely to sleep walk compared to those that do not. Lady Macbeth appears to suffer from both mental illnesses - obsessive compulsory disorder (OCD) and depression.</a:t>
            </a:r>
            <a:endParaRPr lang="en-AU" dirty="0" smtClean="0"/>
          </a:p>
          <a:p>
            <a:endParaRPr lang="en-AU" dirty="0"/>
          </a:p>
          <a:p>
            <a:endParaRPr lang="en-AU" dirty="0" smtClean="0"/>
          </a:p>
          <a:p>
            <a:endParaRPr lang="en-AU" dirty="0"/>
          </a:p>
        </p:txBody>
      </p:sp>
    </p:spTree>
    <p:extLst>
      <p:ext uri="{BB962C8B-B14F-4D97-AF65-F5344CB8AC3E}">
        <p14:creationId xmlns:p14="http://schemas.microsoft.com/office/powerpoint/2010/main" val="2396084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08720"/>
            <a:ext cx="7654660" cy="523220"/>
          </a:xfrm>
          <a:prstGeom prst="rect">
            <a:avLst/>
          </a:prstGeom>
          <a:noFill/>
        </p:spPr>
        <p:txBody>
          <a:bodyPr wrap="none" rtlCol="0">
            <a:spAutoFit/>
          </a:bodyPr>
          <a:lstStyle/>
          <a:p>
            <a:r>
              <a:rPr lang="en-AU" sz="2800" dirty="0" smtClean="0"/>
              <a:t>SOME BOOKS DEALING WITH PSYHOLOGY</a:t>
            </a:r>
            <a:endParaRPr lang="en-AU" sz="2800" dirty="0"/>
          </a:p>
        </p:txBody>
      </p:sp>
      <p:pic>
        <p:nvPicPr>
          <p:cNvPr id="5" name="Picture 4"/>
          <p:cNvPicPr>
            <a:picLocks noChangeAspect="1"/>
          </p:cNvPicPr>
          <p:nvPr/>
        </p:nvPicPr>
        <p:blipFill>
          <a:blip r:embed="rId2"/>
          <a:stretch>
            <a:fillRect/>
          </a:stretch>
        </p:blipFill>
        <p:spPr>
          <a:xfrm>
            <a:off x="736469" y="1628800"/>
            <a:ext cx="7690960" cy="5036758"/>
          </a:xfrm>
          <a:prstGeom prst="rect">
            <a:avLst/>
          </a:prstGeom>
        </p:spPr>
      </p:pic>
    </p:spTree>
    <p:extLst>
      <p:ext uri="{BB962C8B-B14F-4D97-AF65-F5344CB8AC3E}">
        <p14:creationId xmlns:p14="http://schemas.microsoft.com/office/powerpoint/2010/main" val="5226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Short Stories</a:t>
            </a:r>
            <a:endParaRPr lang="en-AU" dirty="0"/>
          </a:p>
        </p:txBody>
      </p:sp>
      <p:sp>
        <p:nvSpPr>
          <p:cNvPr id="3" name="Content Placeholder 2"/>
          <p:cNvSpPr>
            <a:spLocks noGrp="1"/>
          </p:cNvSpPr>
          <p:nvPr>
            <p:ph idx="1"/>
          </p:nvPr>
        </p:nvSpPr>
        <p:spPr>
          <a:xfrm>
            <a:off x="827138" y="1412776"/>
            <a:ext cx="3744862" cy="4176463"/>
          </a:xfrm>
        </p:spPr>
        <p:txBody>
          <a:bodyPr>
            <a:noAutofit/>
          </a:bodyPr>
          <a:lstStyle/>
          <a:p>
            <a:pPr marL="0" indent="0">
              <a:buNone/>
            </a:pPr>
            <a:r>
              <a:rPr lang="en-AU" sz="4000" dirty="0">
                <a:latin typeface="Times New Roman" panose="02020603050405020304" pitchFamily="18" charset="0"/>
                <a:ea typeface="Times New Roman" panose="02020603050405020304" pitchFamily="18" charset="0"/>
              </a:rPr>
              <a:t>"The Tell-Tale Heart" </a:t>
            </a:r>
            <a:r>
              <a:rPr lang="en-AU" sz="4000" dirty="0" smtClean="0">
                <a:latin typeface="Times New Roman" panose="02020603050405020304" pitchFamily="18" charset="0"/>
                <a:ea typeface="Times New Roman" panose="02020603050405020304" pitchFamily="18" charset="0"/>
              </a:rPr>
              <a:t>by </a:t>
            </a:r>
            <a:r>
              <a:rPr lang="en-AU" sz="4000" dirty="0">
                <a:latin typeface="Times New Roman" panose="02020603050405020304" pitchFamily="18" charset="0"/>
                <a:ea typeface="Times New Roman" panose="02020603050405020304" pitchFamily="18" charset="0"/>
              </a:rPr>
              <a:t>Edgar Allan Poe address the theme of guilt and </a:t>
            </a:r>
            <a:r>
              <a:rPr lang="en-AU" sz="4000" dirty="0" smtClean="0">
                <a:latin typeface="Times New Roman" panose="02020603050405020304" pitchFamily="18" charset="0"/>
                <a:ea typeface="Times New Roman" panose="02020603050405020304" pitchFamily="18" charset="0"/>
              </a:rPr>
              <a:t>insanity</a:t>
            </a:r>
            <a:r>
              <a:rPr lang="en-AU" sz="4000" dirty="0">
                <a:latin typeface="Times New Roman" panose="02020603050405020304" pitchFamily="18" charset="0"/>
                <a:ea typeface="Times New Roman" panose="02020603050405020304" pitchFamily="18" charset="0"/>
              </a:rPr>
              <a:t>.</a:t>
            </a:r>
            <a:endParaRPr lang="en-AU" sz="4000" dirty="0"/>
          </a:p>
        </p:txBody>
      </p:sp>
      <p:pic>
        <p:nvPicPr>
          <p:cNvPr id="4" name="Picture 3"/>
          <p:cNvPicPr>
            <a:picLocks noChangeAspect="1"/>
          </p:cNvPicPr>
          <p:nvPr/>
        </p:nvPicPr>
        <p:blipFill>
          <a:blip r:embed="rId2"/>
          <a:stretch>
            <a:fillRect/>
          </a:stretch>
        </p:blipFill>
        <p:spPr>
          <a:xfrm>
            <a:off x="5167157" y="2276872"/>
            <a:ext cx="2381250" cy="3076575"/>
          </a:xfrm>
          <a:prstGeom prst="rect">
            <a:avLst/>
          </a:prstGeom>
        </p:spPr>
      </p:pic>
    </p:spTree>
    <p:extLst>
      <p:ext uri="{BB962C8B-B14F-4D97-AF65-F5344CB8AC3E}">
        <p14:creationId xmlns:p14="http://schemas.microsoft.com/office/powerpoint/2010/main" val="1252594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936" y="2372571"/>
            <a:ext cx="4572000" cy="3139321"/>
          </a:xfrm>
          <a:prstGeom prst="rect">
            <a:avLst/>
          </a:prstGeom>
        </p:spPr>
        <p:txBody>
          <a:bodyPr>
            <a:spAutoFit/>
          </a:bodyPr>
          <a:lstStyle/>
          <a:p>
            <a:r>
              <a:rPr lang="en-AU" dirty="0"/>
              <a:t>In the backstage world of theatre, some believe that the play is cursed, and will not mention its title aloud, referring to it instead as "</a:t>
            </a:r>
            <a:r>
              <a:rPr lang="en-AU" dirty="0">
                <a:hlinkClick r:id="rId2" tooltip="The Scottish Play"/>
              </a:rPr>
              <a:t>The Scottish Play</a:t>
            </a:r>
            <a:r>
              <a:rPr lang="en-AU" dirty="0"/>
              <a:t>". Over the course of many centuries, the play has attracted some of the most renowned actors to the roles of Macbeth and Lady Macbeth. It has been adapted to film, television, </a:t>
            </a:r>
            <a:r>
              <a:rPr lang="en-AU" dirty="0">
                <a:hlinkClick r:id="rId3" tooltip="Macbeth (opera)"/>
              </a:rPr>
              <a:t>opera</a:t>
            </a:r>
            <a:r>
              <a:rPr lang="en-AU" dirty="0"/>
              <a:t>, novels, comics, and other media.</a:t>
            </a:r>
          </a:p>
        </p:txBody>
      </p:sp>
      <p:sp>
        <p:nvSpPr>
          <p:cNvPr id="3" name="TextBox 2"/>
          <p:cNvSpPr txBox="1"/>
          <p:nvPr/>
        </p:nvSpPr>
        <p:spPr>
          <a:xfrm>
            <a:off x="1835696" y="764704"/>
            <a:ext cx="4818948" cy="707886"/>
          </a:xfrm>
          <a:prstGeom prst="rect">
            <a:avLst/>
          </a:prstGeom>
          <a:noFill/>
        </p:spPr>
        <p:txBody>
          <a:bodyPr wrap="none" rtlCol="0">
            <a:spAutoFit/>
          </a:bodyPr>
          <a:lstStyle/>
          <a:p>
            <a:pPr algn="ctr"/>
            <a:r>
              <a:rPr lang="en-AU" sz="4000" dirty="0" smtClean="0"/>
              <a:t>INTERESTING TRIVIA</a:t>
            </a:r>
            <a:endParaRPr lang="en-AU" sz="4000" dirty="0"/>
          </a:p>
        </p:txBody>
      </p:sp>
      <p:pic>
        <p:nvPicPr>
          <p:cNvPr id="5" name="Picture 4"/>
          <p:cNvPicPr>
            <a:picLocks noChangeAspect="1"/>
          </p:cNvPicPr>
          <p:nvPr/>
        </p:nvPicPr>
        <p:blipFill>
          <a:blip r:embed="rId4"/>
          <a:stretch>
            <a:fillRect/>
          </a:stretch>
        </p:blipFill>
        <p:spPr>
          <a:xfrm>
            <a:off x="467544" y="1825502"/>
            <a:ext cx="3240360" cy="3774852"/>
          </a:xfrm>
          <a:prstGeom prst="rect">
            <a:avLst/>
          </a:prstGeom>
        </p:spPr>
      </p:pic>
      <p:sp>
        <p:nvSpPr>
          <p:cNvPr id="6" name="TextBox 5"/>
          <p:cNvSpPr txBox="1"/>
          <p:nvPr/>
        </p:nvSpPr>
        <p:spPr>
          <a:xfrm>
            <a:off x="4139952" y="1577117"/>
            <a:ext cx="3679212" cy="523220"/>
          </a:xfrm>
          <a:prstGeom prst="rect">
            <a:avLst/>
          </a:prstGeom>
          <a:noFill/>
        </p:spPr>
        <p:txBody>
          <a:bodyPr wrap="none" rtlCol="0">
            <a:spAutoFit/>
          </a:bodyPr>
          <a:lstStyle/>
          <a:p>
            <a:r>
              <a:rPr lang="en-AU" sz="2800" dirty="0" smtClean="0"/>
              <a:t>‘THE SCOTTISH PLAY’</a:t>
            </a:r>
            <a:endParaRPr lang="en-AU" sz="2800" dirty="0"/>
          </a:p>
        </p:txBody>
      </p:sp>
    </p:spTree>
    <p:extLst>
      <p:ext uri="{BB962C8B-B14F-4D97-AF65-F5344CB8AC3E}">
        <p14:creationId xmlns:p14="http://schemas.microsoft.com/office/powerpoint/2010/main" val="4233496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Short Stories</a:t>
            </a:r>
            <a:endParaRPr lang="en-AU" dirty="0"/>
          </a:p>
        </p:txBody>
      </p:sp>
      <p:sp>
        <p:nvSpPr>
          <p:cNvPr id="3" name="Content Placeholder 2"/>
          <p:cNvSpPr>
            <a:spLocks noGrp="1"/>
          </p:cNvSpPr>
          <p:nvPr>
            <p:ph idx="1"/>
          </p:nvPr>
        </p:nvSpPr>
        <p:spPr>
          <a:xfrm>
            <a:off x="611560" y="1340768"/>
            <a:ext cx="3960440" cy="4536504"/>
          </a:xfrm>
        </p:spPr>
        <p:txBody>
          <a:bodyPr>
            <a:normAutofit/>
          </a:bodyPr>
          <a:lstStyle/>
          <a:p>
            <a:pPr marL="0" indent="0">
              <a:buNone/>
            </a:pPr>
            <a:r>
              <a:rPr lang="en-AU" sz="2800" dirty="0"/>
              <a:t>The short story "The Voice from the Wall" connects to Macbeth in that there is a conflict between what the main characters can see and what they hear. </a:t>
            </a:r>
            <a:r>
              <a:rPr lang="en-AU" dirty="0"/>
              <a:t/>
            </a:r>
            <a:br>
              <a:rPr lang="en-AU" dirty="0"/>
            </a:br>
            <a:endParaRPr lang="en-AU" dirty="0"/>
          </a:p>
        </p:txBody>
      </p:sp>
      <p:pic>
        <p:nvPicPr>
          <p:cNvPr id="5" name="Picture 4">
            <a:hlinkClick r:id="rId2"/>
          </p:cNvPr>
          <p:cNvPicPr>
            <a:picLocks noChangeAspect="1"/>
          </p:cNvPicPr>
          <p:nvPr/>
        </p:nvPicPr>
        <p:blipFill>
          <a:blip r:embed="rId3"/>
          <a:stretch>
            <a:fillRect/>
          </a:stretch>
        </p:blipFill>
        <p:spPr>
          <a:xfrm>
            <a:off x="5854063" y="1853248"/>
            <a:ext cx="2113381" cy="3109689"/>
          </a:xfrm>
          <a:prstGeom prst="rect">
            <a:avLst/>
          </a:prstGeom>
        </p:spPr>
      </p:pic>
    </p:spTree>
    <p:extLst>
      <p:ext uri="{BB962C8B-B14F-4D97-AF65-F5344CB8AC3E}">
        <p14:creationId xmlns:p14="http://schemas.microsoft.com/office/powerpoint/2010/main" val="20962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Short Stories</a:t>
            </a:r>
            <a:br>
              <a:rPr lang="en-AU" dirty="0" smtClean="0"/>
            </a:br>
            <a:r>
              <a:rPr lang="en-AU" dirty="0" smtClean="0"/>
              <a:t>The Yellow Wallpaper</a:t>
            </a:r>
            <a:endParaRPr lang="en-AU" dirty="0"/>
          </a:p>
        </p:txBody>
      </p:sp>
      <p:sp>
        <p:nvSpPr>
          <p:cNvPr id="3" name="Content Placeholder 2"/>
          <p:cNvSpPr>
            <a:spLocks noGrp="1"/>
          </p:cNvSpPr>
          <p:nvPr>
            <p:ph idx="1"/>
          </p:nvPr>
        </p:nvSpPr>
        <p:spPr>
          <a:xfrm>
            <a:off x="827700" y="2052925"/>
            <a:ext cx="2880204" cy="4472419"/>
          </a:xfrm>
        </p:spPr>
        <p:txBody>
          <a:bodyPr>
            <a:normAutofit lnSpcReduction="10000"/>
          </a:bodyPr>
          <a:lstStyle/>
          <a:p>
            <a:r>
              <a:rPr lang="en-AU" sz="2400" dirty="0">
                <a:latin typeface="Calibri" panose="020F0502020204030204" pitchFamily="34" charset="0"/>
                <a:ea typeface="Calibri" panose="020F0502020204030204" pitchFamily="34" charset="0"/>
                <a:cs typeface="Times New Roman" panose="02020603050405020304" pitchFamily="18" charset="0"/>
              </a:rPr>
              <a:t>Lady Macbeth is much like the woman in the wallpaper in “The Yellow Wallpaper.” They’re both hidden under their husbands repression and assumed weak because of their gender. </a:t>
            </a:r>
            <a:r>
              <a:rPr lang="en-AU" dirty="0">
                <a:latin typeface="Calibri" panose="020F0502020204030204" pitchFamily="34" charset="0"/>
                <a:ea typeface="Calibri" panose="020F0502020204030204" pitchFamily="34" charset="0"/>
                <a:cs typeface="Times New Roman" panose="02020603050405020304" pitchFamily="18" charset="0"/>
              </a:rPr>
              <a:t/>
            </a:r>
            <a:br>
              <a:rPr lang="en-AU" dirty="0">
                <a:latin typeface="Calibri" panose="020F0502020204030204" pitchFamily="34" charset="0"/>
                <a:ea typeface="Calibri" panose="020F0502020204030204" pitchFamily="34" charset="0"/>
                <a:cs typeface="Times New Roman" panose="02020603050405020304" pitchFamily="18" charset="0"/>
              </a:rPr>
            </a:b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2492896"/>
            <a:ext cx="2857500" cy="2857500"/>
          </a:xfrm>
          <a:prstGeom prst="rect">
            <a:avLst/>
          </a:prstGeom>
        </p:spPr>
      </p:pic>
    </p:spTree>
    <p:extLst>
      <p:ext uri="{BB962C8B-B14F-4D97-AF65-F5344CB8AC3E}">
        <p14:creationId xmlns:p14="http://schemas.microsoft.com/office/powerpoint/2010/main" val="1789591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t>
            </a:r>
            <a:endParaRPr lang="en-GB" dirty="0"/>
          </a:p>
        </p:txBody>
      </p:sp>
      <p:sp>
        <p:nvSpPr>
          <p:cNvPr id="4" name="Content Placeholder 3"/>
          <p:cNvSpPr>
            <a:spLocks noGrp="1"/>
          </p:cNvSpPr>
          <p:nvPr>
            <p:ph idx="1"/>
          </p:nvPr>
        </p:nvSpPr>
        <p:spPr>
          <a:xfrm>
            <a:off x="484710" y="1412776"/>
            <a:ext cx="3943274" cy="5112568"/>
          </a:xfrm>
        </p:spPr>
        <p:txBody>
          <a:bodyPr>
            <a:normAutofit lnSpcReduction="10000"/>
          </a:bodyPr>
          <a:lstStyle/>
          <a:p>
            <a:pPr marL="0" indent="0">
              <a:buNone/>
            </a:pPr>
            <a:r>
              <a:rPr lang="en-AU" sz="2400" dirty="0" smtClean="0">
                <a:latin typeface="Calibri" panose="020F0502020204030204" pitchFamily="34" charset="0"/>
                <a:ea typeface="Calibri" panose="020F0502020204030204" pitchFamily="34" charset="0"/>
                <a:cs typeface="Times New Roman" panose="02020603050405020304" pitchFamily="18" charset="0"/>
              </a:rPr>
              <a:t>Shakespeare </a:t>
            </a:r>
            <a:r>
              <a:rPr lang="en-AU" sz="2400" dirty="0">
                <a:latin typeface="Calibri" panose="020F0502020204030204" pitchFamily="34" charset="0"/>
                <a:ea typeface="Calibri" panose="020F0502020204030204" pitchFamily="34" charset="0"/>
                <a:cs typeface="Times New Roman" panose="02020603050405020304" pitchFamily="18" charset="0"/>
              </a:rPr>
              <a:t>dealt </a:t>
            </a:r>
            <a:r>
              <a:rPr lang="en-AU" sz="2400" dirty="0" smtClean="0">
                <a:latin typeface="Calibri" panose="020F0502020204030204" pitchFamily="34" charset="0"/>
                <a:ea typeface="Calibri" panose="020F0502020204030204" pitchFamily="34" charset="0"/>
                <a:cs typeface="Times New Roman" panose="02020603050405020304" pitchFamily="18" charset="0"/>
              </a:rPr>
              <a:t>with archetypes and concepts long before </a:t>
            </a:r>
            <a:r>
              <a:rPr lang="en-AU" sz="2400" dirty="0">
                <a:latin typeface="Calibri" panose="020F0502020204030204" pitchFamily="34" charset="0"/>
                <a:ea typeface="Calibri" panose="020F0502020204030204" pitchFamily="34" charset="0"/>
                <a:cs typeface="Times New Roman" panose="02020603050405020304" pitchFamily="18" charset="0"/>
              </a:rPr>
              <a:t>anyone knew such things existed, and his ability to take an emotion or a situation and push it to the limit helped create a cadre of plays that have been endlessly staged – and copied</a:t>
            </a:r>
            <a:r>
              <a:rPr lang="en-AU" sz="2400" dirty="0" smtClean="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AU" sz="2400" dirty="0" smtClean="0">
                <a:latin typeface="Calibri" panose="020F0502020204030204" pitchFamily="34" charset="0"/>
                <a:ea typeface="Calibri" panose="020F0502020204030204" pitchFamily="34" charset="0"/>
                <a:cs typeface="Times New Roman" panose="02020603050405020304" pitchFamily="18" charset="0"/>
              </a:rPr>
              <a:t>So your job is to find texts that are connected to the themes, ideas and characters in Macbeth</a:t>
            </a:r>
            <a:endParaRPr lang="en-AU" sz="2400" dirty="0"/>
          </a:p>
          <a:p>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556792"/>
            <a:ext cx="3933056" cy="3933056"/>
          </a:xfrm>
          <a:prstGeom prst="rect">
            <a:avLst/>
          </a:prstGeom>
        </p:spPr>
      </p:pic>
    </p:spTree>
    <p:extLst>
      <p:ext uri="{BB962C8B-B14F-4D97-AF65-F5344CB8AC3E}">
        <p14:creationId xmlns:p14="http://schemas.microsoft.com/office/powerpoint/2010/main" val="1259580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054415"/>
            <a:ext cx="7010400" cy="4953000"/>
          </a:xfrm>
          <a:prstGeom prst="rect">
            <a:avLst/>
          </a:prstGeom>
        </p:spPr>
      </p:pic>
      <p:sp>
        <p:nvSpPr>
          <p:cNvPr id="3" name="TextBox 2"/>
          <p:cNvSpPr txBox="1"/>
          <p:nvPr/>
        </p:nvSpPr>
        <p:spPr>
          <a:xfrm>
            <a:off x="2051720" y="260648"/>
            <a:ext cx="4530407" cy="707886"/>
          </a:xfrm>
          <a:prstGeom prst="rect">
            <a:avLst/>
          </a:prstGeom>
          <a:noFill/>
        </p:spPr>
        <p:txBody>
          <a:bodyPr wrap="none" rtlCol="0">
            <a:spAutoFit/>
          </a:bodyPr>
          <a:lstStyle/>
          <a:p>
            <a:r>
              <a:rPr lang="en-AU" sz="4000" dirty="0" smtClean="0"/>
              <a:t>What is a theme?</a:t>
            </a:r>
            <a:endParaRPr lang="en-AU" sz="4000" dirty="0"/>
          </a:p>
        </p:txBody>
      </p:sp>
      <p:sp>
        <p:nvSpPr>
          <p:cNvPr id="4" name="TextBox 3"/>
          <p:cNvSpPr txBox="1"/>
          <p:nvPr/>
        </p:nvSpPr>
        <p:spPr>
          <a:xfrm>
            <a:off x="755576" y="6093296"/>
            <a:ext cx="8060220" cy="584775"/>
          </a:xfrm>
          <a:prstGeom prst="rect">
            <a:avLst/>
          </a:prstGeom>
          <a:noFill/>
        </p:spPr>
        <p:txBody>
          <a:bodyPr wrap="none" rtlCol="0">
            <a:spAutoFit/>
          </a:bodyPr>
          <a:lstStyle/>
          <a:p>
            <a:r>
              <a:rPr lang="en-AU" sz="3200" dirty="0"/>
              <a:t>Themes are universal and timeless ideas</a:t>
            </a:r>
          </a:p>
        </p:txBody>
      </p:sp>
    </p:spTree>
    <p:extLst>
      <p:ext uri="{BB962C8B-B14F-4D97-AF65-F5344CB8AC3E}">
        <p14:creationId xmlns:p14="http://schemas.microsoft.com/office/powerpoint/2010/main" val="673267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5013176"/>
            <a:ext cx="7953444" cy="1436433"/>
          </a:xfrm>
        </p:spPr>
        <p:txBody>
          <a:bodyPr>
            <a:normAutofit fontScale="85000" lnSpcReduction="10000"/>
          </a:bodyPr>
          <a:lstStyle/>
          <a:p>
            <a:pPr marL="0" lvl="0" indent="0" defTabSz="457200">
              <a:spcBef>
                <a:spcPts val="0"/>
              </a:spcBef>
              <a:buClrTx/>
              <a:buSzTx/>
              <a:buNone/>
            </a:pPr>
            <a:r>
              <a:rPr lang="en-AU" sz="3600" dirty="0">
                <a:solidFill>
                  <a:prstClr val="white"/>
                </a:solidFill>
                <a:ea typeface="+mn-ea"/>
                <a:cs typeface="+mn-cs"/>
              </a:rPr>
              <a:t>Thwarted love, ambition, greed, jealousy, fear </a:t>
            </a:r>
            <a:r>
              <a:rPr lang="en-AU" sz="1800" dirty="0">
                <a:solidFill>
                  <a:prstClr val="white"/>
                </a:solidFill>
                <a:ea typeface="+mn-ea"/>
                <a:cs typeface="+mn-cs"/>
              </a:rPr>
              <a:t>– if you want to write a story about a fundamental predicament, there is a Shakespeare play to fit the bill. So it's not surprising that </a:t>
            </a:r>
            <a:r>
              <a:rPr lang="en-AU" sz="1800" dirty="0" smtClean="0">
                <a:solidFill>
                  <a:prstClr val="white"/>
                </a:solidFill>
                <a:ea typeface="+mn-ea"/>
                <a:cs typeface="+mn-cs"/>
              </a:rPr>
              <a:t>we see reminders of his words in every aspect of life and in many other stories.</a:t>
            </a:r>
            <a:endParaRPr lang="en-AU" sz="1800" dirty="0">
              <a:solidFill>
                <a:prstClr val="white"/>
              </a:solidFill>
              <a:ea typeface="+mn-ea"/>
              <a:cs typeface="+mn-cs"/>
            </a:endParaRPr>
          </a:p>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04664"/>
            <a:ext cx="7524328" cy="4236196"/>
          </a:xfrm>
          <a:prstGeom prst="rect">
            <a:avLst/>
          </a:prstGeom>
        </p:spPr>
      </p:pic>
    </p:spTree>
    <p:extLst>
      <p:ext uri="{BB962C8B-B14F-4D97-AF65-F5344CB8AC3E}">
        <p14:creationId xmlns:p14="http://schemas.microsoft.com/office/powerpoint/2010/main" val="2613814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THEME – TRAGIC HERO</a:t>
            </a:r>
            <a:endParaRPr lang="en-GB" dirty="0"/>
          </a:p>
        </p:txBody>
      </p:sp>
      <p:sp>
        <p:nvSpPr>
          <p:cNvPr id="3" name="Content Placeholder 2"/>
          <p:cNvSpPr>
            <a:spLocks noGrp="1"/>
          </p:cNvSpPr>
          <p:nvPr>
            <p:ph idx="1"/>
          </p:nvPr>
        </p:nvSpPr>
        <p:spPr>
          <a:xfrm>
            <a:off x="899591" y="1162962"/>
            <a:ext cx="6649991" cy="5695038"/>
          </a:xfrm>
        </p:spPr>
        <p:txBody>
          <a:bodyPr/>
          <a:lstStyle/>
          <a:p>
            <a:pPr marL="0" indent="0">
              <a:buNone/>
            </a:pPr>
            <a:r>
              <a:rPr lang="en-GB" dirty="0" smtClean="0"/>
              <a:t>All of </a:t>
            </a:r>
            <a:r>
              <a:rPr lang="en-GB" dirty="0"/>
              <a:t>S</a:t>
            </a:r>
            <a:r>
              <a:rPr lang="en-GB" dirty="0" smtClean="0"/>
              <a:t>hakespeare’s tragic heroes (and you could argue that Macbeth is one, despite his tyranny) have great potential but end up falling from grace because of a flaw.</a:t>
            </a:r>
          </a:p>
          <a:p>
            <a:pPr marL="0" indent="0">
              <a:buNone/>
            </a:pPr>
            <a:r>
              <a:rPr lang="en-AU" b="1" dirty="0"/>
              <a:t>Lance Armstrong’s Tale is as Timeless as Shakespeare</a:t>
            </a:r>
          </a:p>
          <a:p>
            <a:endParaRPr lang="en-GB" dirty="0" smtClean="0"/>
          </a:p>
          <a:p>
            <a:endParaRPr lang="en-GB" dirty="0" smtClean="0"/>
          </a:p>
          <a:p>
            <a:endParaRPr lang="en-GB" dirty="0" smtClean="0"/>
          </a:p>
        </p:txBody>
      </p:sp>
      <p:pic>
        <p:nvPicPr>
          <p:cNvPr id="5" name="Picture 4"/>
          <p:cNvPicPr>
            <a:picLocks noChangeAspect="1"/>
          </p:cNvPicPr>
          <p:nvPr/>
        </p:nvPicPr>
        <p:blipFill>
          <a:blip r:embed="rId2"/>
          <a:stretch>
            <a:fillRect/>
          </a:stretch>
        </p:blipFill>
        <p:spPr>
          <a:xfrm>
            <a:off x="1785974" y="3356992"/>
            <a:ext cx="4877223" cy="3249450"/>
          </a:xfrm>
          <a:prstGeom prst="rect">
            <a:avLst/>
          </a:prstGeom>
        </p:spPr>
      </p:pic>
    </p:spTree>
    <p:extLst>
      <p:ext uri="{BB962C8B-B14F-4D97-AF65-F5344CB8AC3E}">
        <p14:creationId xmlns:p14="http://schemas.microsoft.com/office/powerpoint/2010/main" val="3769476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r>
              <a:rPr lang="en-AU" b="1" dirty="0"/>
              <a:t>Oscar Pistorius is convicted of murder in “a tragedy of Shakespearean proportions”</a:t>
            </a:r>
          </a:p>
        </p:txBody>
      </p:sp>
      <p:sp>
        <p:nvSpPr>
          <p:cNvPr id="5" name="Rectangle 4"/>
          <p:cNvSpPr/>
          <p:nvPr/>
        </p:nvSpPr>
        <p:spPr>
          <a:xfrm>
            <a:off x="2411760" y="5398323"/>
            <a:ext cx="4572000" cy="923330"/>
          </a:xfrm>
          <a:prstGeom prst="rect">
            <a:avLst/>
          </a:prstGeom>
        </p:spPr>
        <p:txBody>
          <a:bodyPr>
            <a:spAutoFit/>
          </a:bodyPr>
          <a:lstStyle/>
          <a:p>
            <a:r>
              <a:rPr lang="en-AU" dirty="0"/>
              <a:t>https://www.theguardian.com/sport/2013/feb/14/oscar-pistorius-flawed-hero-fallen</a:t>
            </a: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760" y="1921315"/>
            <a:ext cx="5842000" cy="3505200"/>
          </a:xfrm>
          <a:prstGeom prst="rect">
            <a:avLst/>
          </a:prstGeom>
        </p:spPr>
      </p:pic>
      <p:sp>
        <p:nvSpPr>
          <p:cNvPr id="7" name="Rectangle 6"/>
          <p:cNvSpPr/>
          <p:nvPr/>
        </p:nvSpPr>
        <p:spPr>
          <a:xfrm>
            <a:off x="2051720" y="245239"/>
            <a:ext cx="5184576" cy="1077218"/>
          </a:xfrm>
          <a:prstGeom prst="rect">
            <a:avLst/>
          </a:prstGeom>
        </p:spPr>
        <p:txBody>
          <a:bodyPr wrap="square">
            <a:spAutoFit/>
          </a:bodyPr>
          <a:lstStyle/>
          <a:p>
            <a:pPr lvl="0" algn="ctr"/>
            <a:r>
              <a:rPr lang="en-AU" sz="3200" b="1" dirty="0" smtClean="0">
                <a:solidFill>
                  <a:prstClr val="white"/>
                </a:solidFill>
              </a:rPr>
              <a:t>Oscar </a:t>
            </a:r>
            <a:r>
              <a:rPr lang="en-AU" sz="3200" b="1" dirty="0">
                <a:solidFill>
                  <a:prstClr val="white"/>
                </a:solidFill>
              </a:rPr>
              <a:t>Pistorius, our flawed hero, has fallen </a:t>
            </a:r>
          </a:p>
        </p:txBody>
      </p:sp>
    </p:spTree>
    <p:extLst>
      <p:ext uri="{BB962C8B-B14F-4D97-AF65-F5344CB8AC3E}">
        <p14:creationId xmlns:p14="http://schemas.microsoft.com/office/powerpoint/2010/main" val="3099654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04248" y="1319735"/>
            <a:ext cx="2126583" cy="4897839"/>
          </a:xfrm>
          <a:prstGeom prst="rect">
            <a:avLst/>
          </a:prstGeom>
        </p:spPr>
      </p:pic>
      <p:sp>
        <p:nvSpPr>
          <p:cNvPr id="2" name="Title 1"/>
          <p:cNvSpPr>
            <a:spLocks noGrp="1"/>
          </p:cNvSpPr>
          <p:nvPr>
            <p:ph type="title"/>
          </p:nvPr>
        </p:nvSpPr>
        <p:spPr/>
        <p:txBody>
          <a:bodyPr/>
          <a:lstStyle/>
          <a:p>
            <a:r>
              <a:rPr lang="en-AU" dirty="0" smtClean="0"/>
              <a:t>Some other themes in Macbeth are to do with:</a:t>
            </a:r>
            <a:endParaRPr lang="en-AU" dirty="0"/>
          </a:p>
        </p:txBody>
      </p:sp>
      <p:sp>
        <p:nvSpPr>
          <p:cNvPr id="5" name="Content Placeholder 4"/>
          <p:cNvSpPr>
            <a:spLocks noGrp="1"/>
          </p:cNvSpPr>
          <p:nvPr>
            <p:ph idx="1"/>
          </p:nvPr>
        </p:nvSpPr>
        <p:spPr/>
        <p:txBody>
          <a:bodyPr>
            <a:normAutofit fontScale="85000" lnSpcReduction="20000"/>
          </a:bodyPr>
          <a:lstStyle/>
          <a:p>
            <a:r>
              <a:rPr lang="en-AU" dirty="0" smtClean="0"/>
              <a:t>Power – how it’s used</a:t>
            </a:r>
          </a:p>
          <a:p>
            <a:r>
              <a:rPr lang="en-AU" dirty="0"/>
              <a:t>Kingship – What it means to be a good </a:t>
            </a:r>
            <a:r>
              <a:rPr lang="en-AU" dirty="0" smtClean="0"/>
              <a:t>king/queen</a:t>
            </a:r>
          </a:p>
          <a:p>
            <a:r>
              <a:rPr lang="en-AU" dirty="0" smtClean="0"/>
              <a:t>Ambition – the consequences of having too </a:t>
            </a:r>
          </a:p>
          <a:p>
            <a:pPr marL="0" indent="0">
              <a:buNone/>
            </a:pPr>
            <a:r>
              <a:rPr lang="en-AU" dirty="0"/>
              <a:t> </a:t>
            </a:r>
            <a:r>
              <a:rPr lang="en-AU" dirty="0" smtClean="0"/>
              <a:t>     much</a:t>
            </a:r>
          </a:p>
          <a:p>
            <a:r>
              <a:rPr lang="en-AU" dirty="0" smtClean="0"/>
              <a:t>Murder – what it does to your mind</a:t>
            </a:r>
          </a:p>
          <a:p>
            <a:r>
              <a:rPr lang="en-AU" dirty="0" smtClean="0"/>
              <a:t>Fate and superstition – Can we control our </a:t>
            </a:r>
          </a:p>
          <a:p>
            <a:pPr marL="0" indent="0">
              <a:buNone/>
            </a:pPr>
            <a:r>
              <a:rPr lang="en-AU" dirty="0"/>
              <a:t> </a:t>
            </a:r>
            <a:r>
              <a:rPr lang="en-AU" dirty="0" smtClean="0"/>
              <a:t>     destiny?</a:t>
            </a:r>
          </a:p>
          <a:p>
            <a:r>
              <a:rPr lang="en-AU" dirty="0" smtClean="0"/>
              <a:t>Gender</a:t>
            </a:r>
            <a:r>
              <a:rPr lang="en-AU" dirty="0"/>
              <a:t> </a:t>
            </a:r>
            <a:r>
              <a:rPr lang="en-AU" dirty="0" smtClean="0"/>
              <a:t>– What is the nature of man and woman?</a:t>
            </a:r>
          </a:p>
          <a:p>
            <a:r>
              <a:rPr lang="en-AU" dirty="0" smtClean="0"/>
              <a:t>Marriage – A good marriage or a toxic one</a:t>
            </a:r>
          </a:p>
          <a:p>
            <a:r>
              <a:rPr lang="en-AU" dirty="0" smtClean="0"/>
              <a:t>Nature – The natural order and what happens </a:t>
            </a:r>
          </a:p>
          <a:p>
            <a:pPr marL="0" indent="0">
              <a:buNone/>
            </a:pPr>
            <a:r>
              <a:rPr lang="en-AU" dirty="0"/>
              <a:t>	</a:t>
            </a:r>
            <a:r>
              <a:rPr lang="en-AU" dirty="0" smtClean="0"/>
              <a:t>when we interfere</a:t>
            </a:r>
            <a:endParaRPr lang="en-AU" dirty="0"/>
          </a:p>
          <a:p>
            <a:r>
              <a:rPr lang="en-AU" dirty="0" smtClean="0"/>
              <a:t>And many more…..</a:t>
            </a:r>
          </a:p>
          <a:p>
            <a:endParaRPr lang="en-AU" dirty="0" smtClean="0"/>
          </a:p>
        </p:txBody>
      </p:sp>
    </p:spTree>
    <p:extLst>
      <p:ext uri="{BB962C8B-B14F-4D97-AF65-F5344CB8AC3E}">
        <p14:creationId xmlns:p14="http://schemas.microsoft.com/office/powerpoint/2010/main" val="219093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Theme - Kingship</a:t>
            </a:r>
            <a:endParaRPr lang="en-GB" dirty="0"/>
          </a:p>
        </p:txBody>
      </p:sp>
      <p:sp>
        <p:nvSpPr>
          <p:cNvPr id="3" name="Content Placeholder 2"/>
          <p:cNvSpPr>
            <a:spLocks noGrp="1"/>
          </p:cNvSpPr>
          <p:nvPr>
            <p:ph idx="1"/>
          </p:nvPr>
        </p:nvSpPr>
        <p:spPr>
          <a:xfrm>
            <a:off x="457200" y="1752600"/>
            <a:ext cx="8435280" cy="4373563"/>
          </a:xfrm>
        </p:spPr>
        <p:txBody>
          <a:bodyPr/>
          <a:lstStyle/>
          <a:p>
            <a:pPr marL="0" indent="0">
              <a:buNone/>
            </a:pPr>
            <a:r>
              <a:rPr lang="en-GB" dirty="0" smtClean="0"/>
              <a:t>There are two examples of Kingship in </a:t>
            </a:r>
            <a:r>
              <a:rPr lang="en-GB" u="sng" dirty="0" smtClean="0"/>
              <a:t>Macbeth</a:t>
            </a:r>
            <a:r>
              <a:rPr lang="en-GB" dirty="0" smtClean="0"/>
              <a:t>:</a:t>
            </a:r>
          </a:p>
          <a:p>
            <a:pPr marL="0" indent="0">
              <a:buNone/>
            </a:pPr>
            <a:r>
              <a:rPr lang="en-GB" dirty="0" smtClean="0"/>
              <a:t>Macbeth himself and Duncan.</a:t>
            </a:r>
          </a:p>
          <a:p>
            <a:pPr marL="0" indent="0">
              <a:buNone/>
            </a:pPr>
            <a:r>
              <a:rPr lang="en-GB" dirty="0" smtClean="0"/>
              <a:t>Through these characters we are asked to think about what does </a:t>
            </a:r>
            <a:r>
              <a:rPr lang="en-GB" dirty="0"/>
              <a:t>it mean to be a good </a:t>
            </a:r>
            <a:r>
              <a:rPr lang="en-GB" dirty="0" smtClean="0"/>
              <a:t>King or QUEEN in general? </a:t>
            </a:r>
            <a:endParaRPr lang="en-GB" dirty="0"/>
          </a:p>
          <a:p>
            <a:pPr marL="0" indent="0">
              <a:buNone/>
            </a:pPr>
            <a:r>
              <a:rPr lang="en-GB" dirty="0" smtClean="0"/>
              <a:t>Some books dealing with this topic include:</a:t>
            </a:r>
          </a:p>
        </p:txBody>
      </p:sp>
      <p:pic>
        <p:nvPicPr>
          <p:cNvPr id="4" name="Picture 3"/>
          <p:cNvPicPr>
            <a:picLocks noChangeAspect="1"/>
          </p:cNvPicPr>
          <p:nvPr/>
        </p:nvPicPr>
        <p:blipFill>
          <a:blip r:embed="rId2"/>
          <a:stretch>
            <a:fillRect/>
          </a:stretch>
        </p:blipFill>
        <p:spPr>
          <a:xfrm>
            <a:off x="364586" y="3789040"/>
            <a:ext cx="8536657" cy="2786708"/>
          </a:xfrm>
          <a:prstGeom prst="rect">
            <a:avLst/>
          </a:prstGeom>
        </p:spPr>
      </p:pic>
    </p:spTree>
    <p:extLst>
      <p:ext uri="{BB962C8B-B14F-4D97-AF65-F5344CB8AC3E}">
        <p14:creationId xmlns:p14="http://schemas.microsoft.com/office/powerpoint/2010/main" val="10055464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940</TotalTime>
  <Words>1157</Words>
  <Application>Microsoft Macintosh PowerPoint</Application>
  <PresentationFormat>On-screen Show (4:3)</PresentationFormat>
  <Paragraphs>85</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Century Gothic</vt:lpstr>
      <vt:lpstr>Times New Roman</vt:lpstr>
      <vt:lpstr>Wingdings 3</vt:lpstr>
      <vt:lpstr>Arial</vt:lpstr>
      <vt:lpstr>Ion</vt:lpstr>
      <vt:lpstr>Texts related to the themes and ideas in Macbeth</vt:lpstr>
      <vt:lpstr>PowerPoint Presentation</vt:lpstr>
      <vt:lpstr>PowerPoint Presentation</vt:lpstr>
      <vt:lpstr>PowerPoint Presentation</vt:lpstr>
      <vt:lpstr>PowerPoint Presentation</vt:lpstr>
      <vt:lpstr>THEME – TRAGIC HERO</vt:lpstr>
      <vt:lpstr>PowerPoint Presentation</vt:lpstr>
      <vt:lpstr>Some other themes in Macbeth are to do with:</vt:lpstr>
      <vt:lpstr>Theme - Kingship</vt:lpstr>
      <vt:lpstr>Theme - Kingship</vt:lpstr>
      <vt:lpstr>THEME – THE NATURAL ORDER</vt:lpstr>
      <vt:lpstr>PowerPoint Presentation</vt:lpstr>
      <vt:lpstr>THEME – THE NATURAL ORDER - Moby Dick</vt:lpstr>
      <vt:lpstr>THEME – THE NATURAL ORDER</vt:lpstr>
      <vt:lpstr>THEME – THE SUPERNATURAL/WITCHES!</vt:lpstr>
      <vt:lpstr>THEME – THE SUPERNATURAL</vt:lpstr>
      <vt:lpstr>PowerPoint Presentation</vt:lpstr>
      <vt:lpstr>THEME - GENDER</vt:lpstr>
      <vt:lpstr>PowerPoint Presentation</vt:lpstr>
      <vt:lpstr>PowerPoint Presentation</vt:lpstr>
      <vt:lpstr>PowerPoint Presentation</vt:lpstr>
      <vt:lpstr>THEME - AMBITION</vt:lpstr>
      <vt:lpstr>PowerPoint Presentation</vt:lpstr>
      <vt:lpstr>PowerPoint Presentation</vt:lpstr>
      <vt:lpstr>PowerPoint Presentation</vt:lpstr>
      <vt:lpstr>PowerPoint Presentation</vt:lpstr>
      <vt:lpstr>PowerPoint Presentation</vt:lpstr>
      <vt:lpstr>PowerPoint Presentation</vt:lpstr>
      <vt:lpstr>Short Stories</vt:lpstr>
      <vt:lpstr>Short Stories</vt:lpstr>
      <vt:lpstr>Short Stories The Yellow Wallpaper</vt:lpstr>
      <vt:lpstr>Summary </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Claire</dc:creator>
  <cp:lastModifiedBy>lmoreton@iona.wa.edu.au</cp:lastModifiedBy>
  <cp:revision>52</cp:revision>
  <dcterms:created xsi:type="dcterms:W3CDTF">2013-02-18T21:34:48Z</dcterms:created>
  <dcterms:modified xsi:type="dcterms:W3CDTF">2017-08-14T04:00:10Z</dcterms:modified>
</cp:coreProperties>
</file>